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30"/>
  </p:notesMasterIdLst>
  <p:handoutMasterIdLst>
    <p:handoutMasterId r:id="rId31"/>
  </p:handoutMasterIdLst>
  <p:sldIdLst>
    <p:sldId id="338" r:id="rId2"/>
    <p:sldId id="328" r:id="rId3"/>
    <p:sldId id="267" r:id="rId4"/>
    <p:sldId id="364" r:id="rId5"/>
    <p:sldId id="440" r:id="rId6"/>
    <p:sldId id="541" r:id="rId7"/>
    <p:sldId id="542" r:id="rId8"/>
    <p:sldId id="543" r:id="rId9"/>
    <p:sldId id="544" r:id="rId10"/>
    <p:sldId id="545" r:id="rId11"/>
    <p:sldId id="546" r:id="rId12"/>
    <p:sldId id="553" r:id="rId13"/>
    <p:sldId id="554" r:id="rId14"/>
    <p:sldId id="555" r:id="rId15"/>
    <p:sldId id="556" r:id="rId16"/>
    <p:sldId id="557" r:id="rId17"/>
    <p:sldId id="558" r:id="rId18"/>
    <p:sldId id="559" r:id="rId19"/>
    <p:sldId id="560" r:id="rId20"/>
    <p:sldId id="561" r:id="rId21"/>
    <p:sldId id="562" r:id="rId22"/>
    <p:sldId id="441" r:id="rId23"/>
    <p:sldId id="442" r:id="rId24"/>
    <p:sldId id="443" r:id="rId25"/>
    <p:sldId id="444" r:id="rId26"/>
    <p:sldId id="445" r:id="rId27"/>
    <p:sldId id="446" r:id="rId28"/>
    <p:sldId id="547" r:id="rId29"/>
  </p:sldIdLst>
  <p:sldSz cx="9144000" cy="6858000" type="screen4x3"/>
  <p:notesSz cx="7315200" cy="9601200"/>
  <p:custShowLst>
    <p:custShow name="Custom Show 1" id="0">
      <p:sldLst>
        <p:sld r:id="rId4"/>
      </p:sldLst>
    </p:custShow>
  </p:custShow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0"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2CB"/>
    <a:srgbClr val="FFCC00"/>
    <a:srgbClr val="743ECD"/>
    <a:srgbClr val="FF9700"/>
    <a:srgbClr val="32CB32"/>
    <a:srgbClr val="6666FF"/>
    <a:srgbClr val="000000"/>
    <a:srgbClr val="339966"/>
    <a:srgbClr val="00CC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94672" autoAdjust="0"/>
  </p:normalViewPr>
  <p:slideViewPr>
    <p:cSldViewPr>
      <p:cViewPr varScale="1">
        <p:scale>
          <a:sx n="109" d="100"/>
          <a:sy n="109" d="100"/>
        </p:scale>
        <p:origin x="1710" y="102"/>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5189" tIns="47595" rIns="95189" bIns="47595"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4143737" y="0"/>
            <a:ext cx="3169810" cy="479733"/>
          </a:xfrm>
          <a:prstGeom prst="rect">
            <a:avLst/>
          </a:prstGeom>
        </p:spPr>
        <p:txBody>
          <a:bodyPr vert="horz" lIns="95189" tIns="47595" rIns="95189" bIns="47595" rtlCol="0"/>
          <a:lstStyle>
            <a:lvl1pPr algn="r" eaLnBrk="1" hangingPunct="1">
              <a:defRPr sz="1200">
                <a:latin typeface="Arial" charset="0"/>
                <a:cs typeface="+mn-cs"/>
              </a:defRPr>
            </a:lvl1pPr>
          </a:lstStyle>
          <a:p>
            <a:pPr>
              <a:defRPr/>
            </a:pPr>
            <a:fld id="{20843CE2-4F24-494A-9796-830EACCCC4F7}" type="datetimeFigureOut">
              <a:rPr lang="en-US"/>
              <a:pPr>
                <a:defRPr/>
              </a:pPr>
              <a:t>8/26/2022</a:t>
            </a:fld>
            <a:endParaRPr lang="en-US" dirty="0"/>
          </a:p>
        </p:txBody>
      </p:sp>
      <p:sp>
        <p:nvSpPr>
          <p:cNvPr id="4" name="Footer Placeholder 3"/>
          <p:cNvSpPr>
            <a:spLocks noGrp="1"/>
          </p:cNvSpPr>
          <p:nvPr>
            <p:ph type="ftr" sz="quarter" idx="2"/>
          </p:nvPr>
        </p:nvSpPr>
        <p:spPr>
          <a:xfrm>
            <a:off x="0" y="9119830"/>
            <a:ext cx="3169810" cy="479733"/>
          </a:xfrm>
          <a:prstGeom prst="rect">
            <a:avLst/>
          </a:prstGeom>
        </p:spPr>
        <p:txBody>
          <a:bodyPr vert="horz" lIns="95189" tIns="47595" rIns="95189" bIns="47595" rtlCol="0" anchor="b"/>
          <a:lstStyle>
            <a:lvl1pPr algn="l" eaLnBrk="1" hangingPunct="1">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4143737" y="9119830"/>
            <a:ext cx="3169810" cy="479733"/>
          </a:xfrm>
          <a:prstGeom prst="rect">
            <a:avLst/>
          </a:prstGeom>
        </p:spPr>
        <p:txBody>
          <a:bodyPr vert="horz" wrap="square" lIns="95189" tIns="47595" rIns="95189" bIns="47595" numCol="1" anchor="b" anchorCtr="0" compatLnSpc="1">
            <a:prstTxWarp prst="textNoShape">
              <a:avLst/>
            </a:prstTxWarp>
          </a:bodyPr>
          <a:lstStyle>
            <a:lvl1pPr algn="r" eaLnBrk="1" hangingPunct="1">
              <a:defRPr sz="1200"/>
            </a:lvl1pPr>
          </a:lstStyle>
          <a:p>
            <a:pPr>
              <a:defRPr/>
            </a:pPr>
            <a:fld id="{55A88761-BB72-4293-A1EA-0444EFA3D839}"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3169810" cy="479733"/>
          </a:xfrm>
          <a:prstGeom prst="rect">
            <a:avLst/>
          </a:prstGeom>
          <a:noFill/>
          <a:ln w="9525">
            <a:noFill/>
            <a:miter lim="800000"/>
            <a:headEnd/>
            <a:tailEnd/>
          </a:ln>
          <a:effectLst/>
        </p:spPr>
        <p:txBody>
          <a:bodyPr vert="horz" wrap="square" lIns="95189" tIns="47595" rIns="95189" bIns="47595"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79203" name="Rectangle 3"/>
          <p:cNvSpPr>
            <a:spLocks noGrp="1" noChangeArrowheads="1"/>
          </p:cNvSpPr>
          <p:nvPr>
            <p:ph type="dt" idx="1"/>
          </p:nvPr>
        </p:nvSpPr>
        <p:spPr bwMode="auto">
          <a:xfrm>
            <a:off x="4143737" y="0"/>
            <a:ext cx="3169810" cy="479733"/>
          </a:xfrm>
          <a:prstGeom prst="rect">
            <a:avLst/>
          </a:prstGeom>
          <a:noFill/>
          <a:ln w="9525">
            <a:noFill/>
            <a:miter lim="800000"/>
            <a:headEnd/>
            <a:tailEnd/>
          </a:ln>
          <a:effectLst/>
        </p:spPr>
        <p:txBody>
          <a:bodyPr vert="horz" wrap="square" lIns="95189" tIns="47595" rIns="95189" bIns="47595"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5" name="Rectangle 5"/>
          <p:cNvSpPr>
            <a:spLocks noGrp="1" noChangeArrowheads="1"/>
          </p:cNvSpPr>
          <p:nvPr>
            <p:ph type="body" sz="quarter" idx="3"/>
          </p:nvPr>
        </p:nvSpPr>
        <p:spPr bwMode="auto">
          <a:xfrm>
            <a:off x="732513" y="4561553"/>
            <a:ext cx="5850176" cy="4319230"/>
          </a:xfrm>
          <a:prstGeom prst="rect">
            <a:avLst/>
          </a:prstGeom>
          <a:noFill/>
          <a:ln w="9525">
            <a:noFill/>
            <a:miter lim="800000"/>
            <a:headEnd/>
            <a:tailEnd/>
          </a:ln>
          <a:effectLst/>
        </p:spPr>
        <p:txBody>
          <a:bodyPr vert="horz" wrap="square" lIns="95189" tIns="47595" rIns="95189" bIns="4759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9206" name="Rectangle 6"/>
          <p:cNvSpPr>
            <a:spLocks noGrp="1" noChangeArrowheads="1"/>
          </p:cNvSpPr>
          <p:nvPr>
            <p:ph type="ftr" sz="quarter" idx="4"/>
          </p:nvPr>
        </p:nvSpPr>
        <p:spPr bwMode="auto">
          <a:xfrm>
            <a:off x="0" y="9119830"/>
            <a:ext cx="3169810" cy="479733"/>
          </a:xfrm>
          <a:prstGeom prst="rect">
            <a:avLst/>
          </a:prstGeom>
          <a:noFill/>
          <a:ln w="9525">
            <a:noFill/>
            <a:miter lim="800000"/>
            <a:headEnd/>
            <a:tailEnd/>
          </a:ln>
          <a:effectLst/>
        </p:spPr>
        <p:txBody>
          <a:bodyPr vert="horz" wrap="square" lIns="95189" tIns="47595" rIns="95189" bIns="47595"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79207" name="Rectangle 7"/>
          <p:cNvSpPr>
            <a:spLocks noGrp="1" noChangeArrowheads="1"/>
          </p:cNvSpPr>
          <p:nvPr>
            <p:ph type="sldNum" sz="quarter" idx="5"/>
          </p:nvPr>
        </p:nvSpPr>
        <p:spPr bwMode="auto">
          <a:xfrm>
            <a:off x="4143737" y="9119830"/>
            <a:ext cx="3169810" cy="479733"/>
          </a:xfrm>
          <a:prstGeom prst="rect">
            <a:avLst/>
          </a:prstGeom>
          <a:noFill/>
          <a:ln w="9525">
            <a:noFill/>
            <a:miter lim="800000"/>
            <a:headEnd/>
            <a:tailEnd/>
          </a:ln>
          <a:effectLst/>
        </p:spPr>
        <p:txBody>
          <a:bodyPr vert="horz" wrap="square" lIns="95189" tIns="47595" rIns="95189" bIns="47595" numCol="1" anchor="b" anchorCtr="0" compatLnSpc="1">
            <a:prstTxWarp prst="textNoShape">
              <a:avLst/>
            </a:prstTxWarp>
          </a:bodyPr>
          <a:lstStyle>
            <a:lvl1pPr algn="r" eaLnBrk="1" hangingPunct="1">
              <a:defRPr sz="1200"/>
            </a:lvl1pPr>
          </a:lstStyle>
          <a:p>
            <a:pPr>
              <a:defRPr/>
            </a:pPr>
            <a:fld id="{EE89DBD1-BA23-425F-8AFD-F4328CDD1C1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71118" indent="-295951">
              <a:spcBef>
                <a:spcPct val="30000"/>
              </a:spcBef>
              <a:defRPr sz="1200">
                <a:solidFill>
                  <a:schemeClr val="tx1"/>
                </a:solidFill>
                <a:latin typeface="Arial" panose="020B0604020202020204" pitchFamily="34" charset="0"/>
              </a:defRPr>
            </a:lvl2pPr>
            <a:lvl3pPr marL="1187093" indent="-235117">
              <a:spcBef>
                <a:spcPct val="30000"/>
              </a:spcBef>
              <a:defRPr sz="1200">
                <a:solidFill>
                  <a:schemeClr val="tx1"/>
                </a:solidFill>
                <a:latin typeface="Arial" panose="020B0604020202020204" pitchFamily="34" charset="0"/>
              </a:defRPr>
            </a:lvl3pPr>
            <a:lvl4pPr marL="1663904" indent="-235117">
              <a:spcBef>
                <a:spcPct val="30000"/>
              </a:spcBef>
              <a:defRPr sz="1200">
                <a:solidFill>
                  <a:schemeClr val="tx1"/>
                </a:solidFill>
                <a:latin typeface="Arial" panose="020B0604020202020204" pitchFamily="34" charset="0"/>
              </a:defRPr>
            </a:lvl4pPr>
            <a:lvl5pPr marL="2139071" indent="-235117">
              <a:spcBef>
                <a:spcPct val="30000"/>
              </a:spcBef>
              <a:defRPr sz="1200">
                <a:solidFill>
                  <a:schemeClr val="tx1"/>
                </a:solidFill>
                <a:latin typeface="Arial" panose="020B0604020202020204" pitchFamily="34" charset="0"/>
              </a:defRPr>
            </a:lvl5pPr>
            <a:lvl6pPr marL="2612593" indent="-235117" eaLnBrk="0" fontAlgn="base" hangingPunct="0">
              <a:spcBef>
                <a:spcPct val="30000"/>
              </a:spcBef>
              <a:spcAft>
                <a:spcPct val="0"/>
              </a:spcAft>
              <a:defRPr sz="1200">
                <a:solidFill>
                  <a:schemeClr val="tx1"/>
                </a:solidFill>
                <a:latin typeface="Arial" panose="020B0604020202020204" pitchFamily="34" charset="0"/>
              </a:defRPr>
            </a:lvl6pPr>
            <a:lvl7pPr marL="3086115" indent="-235117" eaLnBrk="0" fontAlgn="base" hangingPunct="0">
              <a:spcBef>
                <a:spcPct val="30000"/>
              </a:spcBef>
              <a:spcAft>
                <a:spcPct val="0"/>
              </a:spcAft>
              <a:defRPr sz="1200">
                <a:solidFill>
                  <a:schemeClr val="tx1"/>
                </a:solidFill>
                <a:latin typeface="Arial" panose="020B0604020202020204" pitchFamily="34" charset="0"/>
              </a:defRPr>
            </a:lvl7pPr>
            <a:lvl8pPr marL="3559637" indent="-235117" eaLnBrk="0" fontAlgn="base" hangingPunct="0">
              <a:spcBef>
                <a:spcPct val="30000"/>
              </a:spcBef>
              <a:spcAft>
                <a:spcPct val="0"/>
              </a:spcAft>
              <a:defRPr sz="1200">
                <a:solidFill>
                  <a:schemeClr val="tx1"/>
                </a:solidFill>
                <a:latin typeface="Arial" panose="020B0604020202020204" pitchFamily="34" charset="0"/>
              </a:defRPr>
            </a:lvl8pPr>
            <a:lvl9pPr marL="4033159" indent="-23511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1AB151-C3E5-461F-B4CC-0044BD2150C5}" type="slidenum">
              <a:rPr lang="en-US" altLang="en-US" smtClean="0"/>
              <a:pPr>
                <a:spcBef>
                  <a:spcPct val="0"/>
                </a:spcBef>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751261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78431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595447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1844624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629774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851940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888917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331291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170467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565181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dirty="0">
                  <a:latin typeface="Arial" charset="0"/>
                  <a:cs typeface="+mn-cs"/>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dirty="0">
                  <a:latin typeface="Arial" charset="0"/>
                  <a:cs typeface="+mn-cs"/>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dirty="0">
                  <a:latin typeface="Arial" charset="0"/>
                  <a:cs typeface="+mn-cs"/>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dirty="0">
                  <a:latin typeface="Arial" charset="0"/>
                  <a:cs typeface="+mn-cs"/>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dirty="0">
                <a:latin typeface="Arial" charset="0"/>
                <a:cs typeface="+mn-cs"/>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7 h 1906"/>
                <a:gd name="T4" fmla="*/ 10340 w 5740"/>
                <a:gd name="T5" fmla="*/ 7 h 1906"/>
                <a:gd name="T6" fmla="*/ 103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2347" name="Rectangle 11"/>
          <p:cNvSpPr>
            <a:spLocks noGrp="1" noChangeArrowheads="1"/>
          </p:cNvSpPr>
          <p:nvPr>
            <p:ph type="ctrTitle" sz="quarter"/>
          </p:nvPr>
        </p:nvSpPr>
        <p:spPr>
          <a:xfrm>
            <a:off x="685800" y="1736725"/>
            <a:ext cx="7772400" cy="1920875"/>
          </a:xfrm>
        </p:spPr>
        <p:txBody>
          <a:bodyPr/>
          <a:lstStyle>
            <a:lvl1pPr>
              <a:defRPr/>
            </a:lvl1pPr>
          </a:lstStyle>
          <a:p>
            <a:r>
              <a:rPr lang="en-US"/>
              <a:t>Click to edit Master title style</a:t>
            </a:r>
          </a:p>
        </p:txBody>
      </p:sp>
      <p:sp>
        <p:nvSpPr>
          <p:cNvPr id="1423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F722623-968D-4292-A480-FA594522EF6E}" type="slidenum">
              <a:rPr lang="en-US" altLang="en-US"/>
              <a:pPr>
                <a:defRPr/>
              </a:pPr>
              <a:t>‹#›</a:t>
            </a:fld>
            <a:endParaRPr lang="en-US" altLang="en-US" dirty="0"/>
          </a:p>
        </p:txBody>
      </p:sp>
    </p:spTree>
    <p:extLst>
      <p:ext uri="{BB962C8B-B14F-4D97-AF65-F5344CB8AC3E}">
        <p14:creationId xmlns:p14="http://schemas.microsoft.com/office/powerpoint/2010/main" val="333976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FC22247-C82F-4E74-A417-BCEECB3ED65C}"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6688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800F4B5-1F4D-4EAE-B111-0B1BD21810DF}"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80486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pPr lvl="0"/>
            <a:endParaRPr lang="en-US" noProof="0" dirty="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E48B218-6DB8-461B-AFEA-03570DB8CFD7}"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9007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03C3209-8EF1-4FC9-B373-6D7629C3F71F}"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84289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B9988D8-CCB3-487A-B969-04163DC2E4CC}" type="slidenum">
              <a:rPr lang="en-US" altLang="en-US"/>
              <a:pPr>
                <a:defRPr/>
              </a:pPr>
              <a:t>‹#›</a:t>
            </a:fld>
            <a:endParaRPr lang="en-US" alt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7536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506C80E-0FE0-45A2-8773-7D976BFAFBF1}"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53141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BA03E447-C4E3-48BC-A14D-E7047C0A4BD4}" type="slidenum">
              <a:rPr lang="en-US" altLang="en-US"/>
              <a:pPr>
                <a:defRPr/>
              </a:pPr>
              <a:t>‹#›</a:t>
            </a:fld>
            <a:endParaRPr lang="en-US" altLang="en-US" dirty="0"/>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9723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E5254D8-68F6-451D-9644-23F71B9A06EC}" type="slidenum">
              <a:rPr lang="en-US" altLang="en-US"/>
              <a:pPr>
                <a:defRPr/>
              </a:pPr>
              <a:t>‹#›</a:t>
            </a:fld>
            <a:endParaRPr lang="en-US" altLang="en-US" dirty="0"/>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2580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B65B88D6-C81F-46FF-AFC2-C9D97E7FF900}" type="slidenum">
              <a:rPr lang="en-US" altLang="en-US"/>
              <a:pPr>
                <a:defRPr/>
              </a:pPr>
              <a:t>‹#›</a:t>
            </a:fld>
            <a:endParaRPr lang="en-US" altLang="en-US" dirty="0"/>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2954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9D1E35E-C421-4359-8B28-D27F4760689D}"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970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193D311-4DD0-41A9-8CB9-2A20C3AB338D}" type="slidenum">
              <a:rPr lang="en-US" altLang="en-US"/>
              <a:pPr>
                <a:defRPr/>
              </a:pPr>
              <a:t>‹#›</a:t>
            </a:fld>
            <a:endParaRPr lang="en-US" alt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786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4131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27DE259-2CE8-4E25-BA32-B40579EC5C34}" type="slidenum">
              <a:rPr lang="en-US" altLang="en-US"/>
              <a:pPr>
                <a:defRPr/>
              </a:pPr>
              <a:t>‹#›</a:t>
            </a:fld>
            <a:endParaRPr lang="en-US" altLang="en-US" dirty="0"/>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4131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dirty="0">
                  <a:latin typeface="Arial" charset="0"/>
                  <a:cs typeface="+mn-cs"/>
                </a:endParaRPr>
              </a:p>
            </p:txBody>
          </p:sp>
          <p:sp>
            <p:nvSpPr>
              <p:cNvPr id="14131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dirty="0">
                  <a:latin typeface="Arial" charset="0"/>
                  <a:cs typeface="+mn-cs"/>
                </a:endParaRPr>
              </a:p>
            </p:txBody>
          </p:sp>
          <p:sp>
            <p:nvSpPr>
              <p:cNvPr id="14132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dirty="0">
                  <a:latin typeface="Arial" charset="0"/>
                  <a:cs typeface="+mn-cs"/>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dirty="0">
                  <a:latin typeface="Arial" charset="0"/>
                  <a:cs typeface="+mn-cs"/>
                </a:endParaRPr>
              </a:p>
            </p:txBody>
          </p:sp>
        </p:grpSp>
        <p:sp>
          <p:nvSpPr>
            <p:cNvPr id="14132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dirty="0">
                <a:latin typeface="Arial" charset="0"/>
                <a:cs typeface="+mn-cs"/>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7 h 1906"/>
                <a:gd name="T4" fmla="*/ 10340 w 5740"/>
                <a:gd name="T5" fmla="*/ 7 h 1906"/>
                <a:gd name="T6" fmla="*/ 103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132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132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14132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7031" r:id="rId1"/>
    <p:sldLayoutId id="2147487020" r:id="rId2"/>
    <p:sldLayoutId id="2147487021" r:id="rId3"/>
    <p:sldLayoutId id="2147487022" r:id="rId4"/>
    <p:sldLayoutId id="2147487023" r:id="rId5"/>
    <p:sldLayoutId id="2147487024" r:id="rId6"/>
    <p:sldLayoutId id="2147487025" r:id="rId7"/>
    <p:sldLayoutId id="2147487026" r:id="rId8"/>
    <p:sldLayoutId id="2147487027" r:id="rId9"/>
    <p:sldLayoutId id="2147487028" r:id="rId10"/>
    <p:sldLayoutId id="2147487029" r:id="rId11"/>
    <p:sldLayoutId id="2147487030" r:id="rId12"/>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5" descr="doj_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84325"/>
            <a:ext cx="3451225" cy="346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6"/>
          <p:cNvSpPr>
            <a:spLocks noChangeArrowheads="1"/>
          </p:cNvSpPr>
          <p:nvPr/>
        </p:nvSpPr>
        <p:spPr bwMode="auto">
          <a:xfrm>
            <a:off x="4419600" y="1909763"/>
            <a:ext cx="45720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800" b="1" dirty="0">
                <a:effectLst>
                  <a:outerShdw blurRad="38100" dist="38100" dir="2700000" algn="tl">
                    <a:srgbClr val="000000">
                      <a:alpha val="43137"/>
                    </a:srgbClr>
                  </a:outerShdw>
                </a:effectLst>
                <a:latin typeface="Arial" panose="020B0604020202020204" pitchFamily="34" charset="0"/>
              </a:rPr>
              <a:t>Report from the Department of Justice</a:t>
            </a:r>
          </a:p>
          <a:p>
            <a:pPr eaLnBrk="1" hangingPunct="1">
              <a:spcBef>
                <a:spcPct val="0"/>
              </a:spcBef>
              <a:buClrTx/>
              <a:buSzTx/>
              <a:buFontTx/>
              <a:buNone/>
            </a:pPr>
            <a:endParaRPr lang="en-US" altLang="en-US" sz="2800" b="1" dirty="0">
              <a:effectLst>
                <a:outerShdw blurRad="38100" dist="38100" dir="2700000" algn="tl">
                  <a:srgbClr val="000000">
                    <a:alpha val="43137"/>
                  </a:srgbClr>
                </a:outerShdw>
              </a:effectLst>
              <a:latin typeface="Arial" panose="020B0604020202020204" pitchFamily="34" charset="0"/>
            </a:endParaRPr>
          </a:p>
          <a:p>
            <a:pPr eaLnBrk="1" hangingPunct="1">
              <a:spcBef>
                <a:spcPct val="0"/>
              </a:spcBef>
              <a:buClrTx/>
              <a:buSzTx/>
              <a:buFontTx/>
              <a:buNone/>
            </a:pPr>
            <a:r>
              <a:rPr lang="en-US" altLang="en-US" sz="2800" b="1" dirty="0">
                <a:solidFill>
                  <a:srgbClr val="FFFF00"/>
                </a:solidFill>
                <a:effectLst>
                  <a:outerShdw blurRad="38100" dist="38100" dir="2700000" algn="tl">
                    <a:srgbClr val="000000">
                      <a:alpha val="43137"/>
                    </a:srgbClr>
                  </a:outerShdw>
                </a:effectLst>
                <a:latin typeface="Arial" panose="020B0604020202020204" pitchFamily="34" charset="0"/>
              </a:rPr>
              <a:t>September 1, 2022</a:t>
            </a:r>
          </a:p>
          <a:p>
            <a:pPr eaLnBrk="1" hangingPunct="1">
              <a:spcBef>
                <a:spcPct val="0"/>
              </a:spcBef>
              <a:buClrTx/>
              <a:buSzTx/>
              <a:buFontTx/>
              <a:buNone/>
            </a:pPr>
            <a:endParaRPr lang="en-US" altLang="en-US" sz="2800" dirty="0">
              <a:effectLst>
                <a:outerShdw blurRad="38100" dist="38100" dir="2700000" algn="tl">
                  <a:srgbClr val="000000">
                    <a:alpha val="43137"/>
                  </a:srgbClr>
                </a:outerShdw>
              </a:effectLst>
              <a:latin typeface="Arial" panose="020B0604020202020204" pitchFamily="34" charset="0"/>
            </a:endParaRPr>
          </a:p>
          <a:p>
            <a:pPr eaLnBrk="1" hangingPunct="1">
              <a:spcBef>
                <a:spcPct val="0"/>
              </a:spcBef>
              <a:buClrTx/>
              <a:buSzTx/>
              <a:buFontTx/>
              <a:buNone/>
            </a:pPr>
            <a:r>
              <a:rPr lang="en-US" altLang="en-US" sz="2000" dirty="0">
                <a:solidFill>
                  <a:srgbClr val="FFFF00"/>
                </a:solidFill>
                <a:effectLst>
                  <a:outerShdw blurRad="38100" dist="38100" dir="2700000" algn="tl">
                    <a:srgbClr val="000000">
                      <a:alpha val="43137"/>
                    </a:srgbClr>
                  </a:outerShdw>
                </a:effectLst>
                <a:latin typeface="Arial" panose="020B0604020202020204" pitchFamily="34" charset="0"/>
              </a:rPr>
              <a:t>Heather Pearlman</a:t>
            </a:r>
          </a:p>
          <a:p>
            <a:pPr eaLnBrk="1" hangingPunct="1">
              <a:spcBef>
                <a:spcPct val="0"/>
              </a:spcBef>
              <a:buClrTx/>
              <a:buSzTx/>
              <a:buFont typeface="Wingdings" panose="05000000000000000000" pitchFamily="2" charset="2"/>
              <a:buNone/>
            </a:pPr>
            <a:r>
              <a:rPr lang="en-US" altLang="en-US" sz="2000" i="1" dirty="0">
                <a:effectLst>
                  <a:outerShdw blurRad="38100" dist="38100" dir="2700000" algn="tl">
                    <a:srgbClr val="000000">
                      <a:alpha val="43137"/>
                    </a:srgbClr>
                  </a:outerShdw>
                </a:effectLst>
                <a:latin typeface="Arial" panose="020B0604020202020204" pitchFamily="34" charset="0"/>
              </a:rPr>
              <a:t> Deputy Director, Torts Branch</a:t>
            </a:r>
            <a:endParaRPr lang="en-US" altLang="en-US" sz="2000" dirty="0">
              <a:solidFill>
                <a:srgbClr val="FFFF00"/>
              </a:solidFill>
              <a:effectLst>
                <a:outerShdw blurRad="38100" dist="38100" dir="2700000" algn="tl">
                  <a:srgbClr val="000000">
                    <a:alpha val="43137"/>
                  </a:srgbClr>
                </a:outerShdw>
              </a:effectLst>
              <a:latin typeface="Arial" panose="020B0604020202020204" pitchFamily="34" charset="0"/>
            </a:endParaRPr>
          </a:p>
          <a:p>
            <a:pPr eaLnBrk="1" hangingPunct="1">
              <a:spcBef>
                <a:spcPct val="0"/>
              </a:spcBef>
              <a:buClrTx/>
              <a:buSzTx/>
              <a:buFontTx/>
              <a:buNone/>
            </a:pPr>
            <a:endParaRPr lang="en-US" altLang="en-US" sz="2400" b="1" dirty="0">
              <a:solidFill>
                <a:srgbClr val="FFCC00"/>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0" y="304800"/>
            <a:ext cx="9144000" cy="914400"/>
          </a:xfrm>
        </p:spPr>
        <p:txBody>
          <a:bodyPr/>
          <a:lstStyle/>
          <a:p>
            <a:pPr>
              <a:defRPr/>
            </a:pPr>
            <a:r>
              <a:rPr lang="en-US" sz="3200" dirty="0">
                <a:latin typeface="Arial" pitchFamily="34" charset="0"/>
                <a:cs typeface="Arial" pitchFamily="34" charset="0"/>
              </a:rPr>
              <a:t>Appeals:  U.S. Court of Federal Claims</a:t>
            </a:r>
          </a:p>
        </p:txBody>
      </p:sp>
      <p:sp>
        <p:nvSpPr>
          <p:cNvPr id="65539" name="Rectangle 3"/>
          <p:cNvSpPr>
            <a:spLocks noGrp="1" noChangeArrowheads="1"/>
          </p:cNvSpPr>
          <p:nvPr>
            <p:ph sz="half" idx="1"/>
          </p:nvPr>
        </p:nvSpPr>
        <p:spPr>
          <a:xfrm>
            <a:off x="914400" y="1828800"/>
            <a:ext cx="7339446" cy="4371370"/>
          </a:xfrm>
        </p:spPr>
        <p:txBody>
          <a:bodyPr/>
          <a:lstStyle/>
          <a:p>
            <a:pPr marL="0" lvl="0" indent="0">
              <a:spcBef>
                <a:spcPts val="0"/>
              </a:spcBef>
              <a:spcAft>
                <a:spcPts val="1200"/>
              </a:spcAft>
              <a:buClr>
                <a:srgbClr val="FFCC00"/>
              </a:buClr>
              <a:buNone/>
              <a:defRPr/>
            </a:pPr>
            <a:r>
              <a:rPr lang="en-US" sz="2400" b="1" u="sng" dirty="0">
                <a:solidFill>
                  <a:srgbClr val="FFFFFF"/>
                </a:solidFill>
                <a:latin typeface="Arial" pitchFamily="34" charset="0"/>
                <a:cs typeface="Arial" pitchFamily="34" charset="0"/>
              </a:rPr>
              <a:t>Appeals by Respondent</a:t>
            </a:r>
            <a:r>
              <a:rPr lang="en-US" sz="2400" b="1" dirty="0">
                <a:solidFill>
                  <a:srgbClr val="FFFFFF"/>
                </a:solidFill>
                <a:latin typeface="Arial" pitchFamily="34" charset="0"/>
                <a:cs typeface="Arial" pitchFamily="34" charset="0"/>
              </a:rPr>
              <a:t>:</a:t>
            </a:r>
            <a:endParaRPr lang="en-US" sz="2000" b="1" i="1" dirty="0">
              <a:latin typeface="Arial" pitchFamily="34" charset="0"/>
              <a:cs typeface="Arial" pitchFamily="34" charset="0"/>
            </a:endParaRPr>
          </a:p>
          <a:p>
            <a:pPr marL="0" lvl="0" indent="-457200">
              <a:spcBef>
                <a:spcPts val="0"/>
              </a:spcBef>
              <a:spcAft>
                <a:spcPts val="500"/>
              </a:spcAft>
              <a:buClr>
                <a:srgbClr val="FFFF00"/>
              </a:buClr>
              <a:defRPr/>
            </a:pPr>
            <a:r>
              <a:rPr lang="en-US" sz="2000" b="1" i="1" dirty="0">
                <a:solidFill>
                  <a:srgbClr val="FFFF00"/>
                </a:solidFill>
                <a:latin typeface="Arial" pitchFamily="34" charset="0"/>
                <a:cs typeface="Arial" pitchFamily="34" charset="0"/>
              </a:rPr>
              <a:t>Doles v. HHS </a:t>
            </a:r>
            <a:r>
              <a:rPr lang="en-US" sz="2000" dirty="0">
                <a:solidFill>
                  <a:srgbClr val="FFFFFF"/>
                </a:solidFill>
                <a:latin typeface="Arial" pitchFamily="34" charset="0"/>
                <a:cs typeface="Arial" pitchFamily="34" charset="0"/>
              </a:rPr>
              <a:t>(Entitlement)</a:t>
            </a:r>
          </a:p>
          <a:p>
            <a:pPr marL="0" lvl="0" indent="-457200">
              <a:spcBef>
                <a:spcPts val="0"/>
              </a:spcBef>
              <a:spcAft>
                <a:spcPts val="500"/>
              </a:spcAft>
              <a:buClr>
                <a:srgbClr val="FFFF00"/>
              </a:buClr>
              <a:defRPr/>
            </a:pPr>
            <a:r>
              <a:rPr lang="en-US" sz="2000" b="1" i="1" dirty="0">
                <a:solidFill>
                  <a:srgbClr val="FFFF00"/>
                </a:solidFill>
                <a:latin typeface="Arial" pitchFamily="34" charset="0"/>
                <a:cs typeface="Arial" pitchFamily="34" charset="0"/>
              </a:rPr>
              <a:t>Echols v. HHS </a:t>
            </a:r>
            <a:r>
              <a:rPr lang="en-US" sz="2000" dirty="0">
                <a:solidFill>
                  <a:srgbClr val="FFFFFF"/>
                </a:solidFill>
                <a:latin typeface="Arial" pitchFamily="34" charset="0"/>
                <a:cs typeface="Arial" pitchFamily="34" charset="0"/>
              </a:rPr>
              <a:t>(Entitlement)</a:t>
            </a:r>
          </a:p>
          <a:p>
            <a:pPr marL="0" indent="0">
              <a:buSzPct val="60000"/>
              <a:buFont typeface="Wingdings" panose="05000000000000000000" pitchFamily="2" charset="2"/>
              <a:buNone/>
              <a:defRPr/>
            </a:pPr>
            <a:r>
              <a:rPr lang="en-US" sz="2000" dirty="0">
                <a:latin typeface="Arial" pitchFamily="34" charset="0"/>
                <a:cs typeface="Arial" pitchFamily="34" charset="0"/>
              </a:rPr>
              <a:t>			</a:t>
            </a: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marL="0" indent="0">
              <a:buFont typeface="Wingdings" panose="05000000000000000000" pitchFamily="2" charset="2"/>
              <a:buNone/>
              <a:defRPr/>
            </a:pPr>
            <a:endParaRPr lang="en-US" sz="2000" b="1" u="sng" dirty="0">
              <a:latin typeface="Arial" pitchFamily="34" charset="0"/>
              <a:cs typeface="Arial" pitchFamily="34" charset="0"/>
            </a:endParaRPr>
          </a:p>
          <a:p>
            <a:pPr marL="0" indent="0">
              <a:buFont typeface="Wingdings" panose="05000000000000000000" pitchFamily="2" charset="2"/>
              <a:buNone/>
              <a:defRPr/>
            </a:pPr>
            <a:endParaRPr lang="en-US" sz="2000" i="1"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i="1" dirty="0">
                <a:latin typeface="Arial" pitchFamily="34" charset="0"/>
                <a:cs typeface="Arial" pitchFamily="34" charset="0"/>
              </a:rPr>
              <a:t>	</a:t>
            </a:r>
          </a:p>
          <a:p>
            <a:pPr>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b="1" dirty="0">
                <a:latin typeface="Arial" pitchFamily="34" charset="0"/>
                <a:cs typeface="Arial" pitchFamily="34" charset="0"/>
              </a:rPr>
              <a:t>     </a:t>
            </a:r>
            <a:endParaRPr lang="en-US" sz="1800" dirty="0">
              <a:latin typeface="Arial" pitchFamily="34" charset="0"/>
              <a:cs typeface="Arial" pitchFamily="34" charset="0"/>
            </a:endParaRPr>
          </a:p>
          <a:p>
            <a:pPr>
              <a:buFont typeface="Wingdings" panose="05000000000000000000" pitchFamily="2" charset="2"/>
              <a:buNone/>
              <a:defRPr/>
            </a:pPr>
            <a:r>
              <a:rPr lang="en-US" sz="2000" dirty="0">
                <a:latin typeface="Arial" pitchFamily="34" charset="0"/>
                <a:cs typeface="Arial" pitchFamily="34" charset="0"/>
              </a:rPr>
              <a:t>	</a:t>
            </a:r>
          </a:p>
          <a:p>
            <a:pPr eaLnBrk="1" hangingPunct="1">
              <a:defRPr/>
            </a:pPr>
            <a:endParaRPr lang="en-US" sz="2000" b="1" u="sng" dirty="0">
              <a:latin typeface="Arial" pitchFamily="34" charset="0"/>
              <a:cs typeface="Arial" pitchFamily="34" charset="0"/>
            </a:endParaRPr>
          </a:p>
          <a:p>
            <a:pPr eaLnBrk="1" hangingPunct="1">
              <a:defRPr/>
            </a:pPr>
            <a:endParaRPr lang="en-US" sz="2000" b="1" u="sng" dirty="0">
              <a:latin typeface="Arial" pitchFamily="34" charset="0"/>
              <a:cs typeface="Arial" pitchFamily="34" charset="0"/>
            </a:endParaRPr>
          </a:p>
          <a:p>
            <a:pPr eaLnBrk="1" hangingPunct="1">
              <a:buFont typeface="Wingdings" panose="05000000000000000000" pitchFamily="2" charset="2"/>
              <a:buNone/>
              <a:defRPr/>
            </a:pPr>
            <a:r>
              <a:rPr lang="en-US" sz="1600" dirty="0">
                <a:latin typeface="Arial" pitchFamily="34" charset="0"/>
                <a:cs typeface="Arial" pitchFamily="34" charset="0"/>
              </a:rPr>
              <a:t>		</a:t>
            </a:r>
            <a:endParaRPr lang="en-US" sz="20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p>
          <a:p>
            <a:pPr lvl="2" eaLnBrk="1" hangingPunct="1">
              <a:defRPr/>
            </a:pPr>
            <a:endParaRPr lang="en-US" sz="12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p:txBody>
      </p:sp>
      <p:sp>
        <p:nvSpPr>
          <p:cNvPr id="2" name="TextBox 1"/>
          <p:cNvSpPr txBox="1"/>
          <p:nvPr/>
        </p:nvSpPr>
        <p:spPr>
          <a:xfrm>
            <a:off x="3352800" y="1103213"/>
            <a:ext cx="2438400" cy="677108"/>
          </a:xfrm>
          <a:prstGeom prst="rect">
            <a:avLst/>
          </a:prstGeom>
          <a:noFill/>
        </p:spPr>
        <p:txBody>
          <a:bodyPr wrap="square" rtlCol="0">
            <a:spAutoFit/>
          </a:bodyPr>
          <a:lstStyle/>
          <a:p>
            <a:pPr algn="ctr"/>
            <a:r>
              <a:rPr lang="en-US" sz="2400" b="1" kern="0" dirty="0">
                <a:solidFill>
                  <a:srgbClr val="FFFF00"/>
                </a:solidFill>
                <a:effectLst>
                  <a:outerShdw blurRad="38100" dist="38100" dir="2700000" algn="tl">
                    <a:srgbClr val="000000"/>
                  </a:outerShdw>
                </a:effectLst>
                <a:ea typeface="+mj-ea"/>
              </a:rPr>
              <a:t>Pending Cases</a:t>
            </a:r>
          </a:p>
          <a:p>
            <a:pPr algn="ctr"/>
            <a:r>
              <a:rPr lang="en-US" sz="1400" b="1" kern="0" dirty="0">
                <a:solidFill>
                  <a:schemeClr val="tx2"/>
                </a:solidFill>
                <a:effectLst>
                  <a:outerShdw blurRad="38100" dist="38100" dir="2700000" algn="tl">
                    <a:srgbClr val="000000"/>
                  </a:outerShdw>
                </a:effectLst>
                <a:ea typeface="+mj-ea"/>
              </a:rPr>
              <a:t>As of August 15, 2022</a:t>
            </a:r>
            <a:endParaRPr lang="en-US" sz="1400" dirty="0">
              <a:solidFill>
                <a:schemeClr val="tx2"/>
              </a:solidFill>
            </a:endParaRPr>
          </a:p>
        </p:txBody>
      </p:sp>
      <p:sp>
        <p:nvSpPr>
          <p:cNvPr id="8" name="TextBox 1"/>
          <p:cNvSpPr txBox="1">
            <a:spLocks noChangeArrowheads="1"/>
          </p:cNvSpPr>
          <p:nvPr/>
        </p:nvSpPr>
        <p:spPr bwMode="auto">
          <a:xfrm>
            <a:off x="4038600" y="6386096"/>
            <a:ext cx="4367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lvl="0" eaLnBrk="1" hangingPunct="1">
              <a:spcBef>
                <a:spcPct val="0"/>
              </a:spcBef>
              <a:buClrTx/>
              <a:buSzTx/>
              <a:buNone/>
            </a:pPr>
            <a:r>
              <a:rPr lang="en-US" altLang="en-US" sz="1600" dirty="0">
                <a:solidFill>
                  <a:srgbClr val="FFFFFF"/>
                </a:solidFill>
                <a:effectLst>
                  <a:outerShdw blurRad="38100" dist="38100" dir="2700000" algn="tl">
                    <a:srgbClr val="000000">
                      <a:alpha val="43137"/>
                    </a:srgbClr>
                  </a:outerShdw>
                </a:effectLst>
                <a:latin typeface="Arial" panose="020B0604020202020204" pitchFamily="34" charset="0"/>
              </a:rPr>
              <a:t>*Cases in </a:t>
            </a:r>
            <a:r>
              <a:rPr lang="en-US" altLang="en-US" sz="1600" dirty="0">
                <a:solidFill>
                  <a:srgbClr val="FFFF00"/>
                </a:solidFill>
                <a:effectLst>
                  <a:outerShdw blurRad="38100" dist="38100" dir="2700000" algn="tl">
                    <a:srgbClr val="000000">
                      <a:alpha val="43137"/>
                    </a:srgbClr>
                  </a:outerShdw>
                </a:effectLst>
                <a:latin typeface="Arial" panose="020B0604020202020204" pitchFamily="34" charset="0"/>
              </a:rPr>
              <a:t>yellow</a:t>
            </a:r>
            <a:r>
              <a:rPr lang="en-US" altLang="en-US" sz="1600" dirty="0">
                <a:solidFill>
                  <a:srgbClr val="FFFFFF"/>
                </a:solidFill>
                <a:effectLst>
                  <a:outerShdw blurRad="38100" dist="38100" dir="2700000" algn="tl">
                    <a:srgbClr val="000000">
                      <a:alpha val="43137"/>
                    </a:srgbClr>
                  </a:outerShdw>
                </a:effectLst>
                <a:latin typeface="Arial" panose="020B0604020202020204" pitchFamily="34" charset="0"/>
              </a:rPr>
              <a:t> are new this reporting period</a:t>
            </a:r>
          </a:p>
        </p:txBody>
      </p:sp>
      <p:sp>
        <p:nvSpPr>
          <p:cNvPr id="5" name="Slide Number Placeholder 4"/>
          <p:cNvSpPr>
            <a:spLocks noGrp="1"/>
          </p:cNvSpPr>
          <p:nvPr>
            <p:ph type="sldNum" sz="quarter" idx="11"/>
          </p:nvPr>
        </p:nvSpPr>
        <p:spPr/>
        <p:txBody>
          <a:bodyPr/>
          <a:lstStyle/>
          <a:p>
            <a:pPr>
              <a:defRPr/>
            </a:pPr>
            <a:fld id="{D506C80E-0FE0-45A2-8773-7D976BFAFBF1}" type="slidenum">
              <a:rPr lang="en-US" altLang="en-US" smtClean="0"/>
              <a:pPr>
                <a:defRPr/>
              </a:pPr>
              <a:t>10</a:t>
            </a:fld>
            <a:endParaRPr lang="en-US" altLang="en-US" dirty="0"/>
          </a:p>
        </p:txBody>
      </p:sp>
    </p:spTree>
    <p:extLst>
      <p:ext uri="{BB962C8B-B14F-4D97-AF65-F5344CB8AC3E}">
        <p14:creationId xmlns:p14="http://schemas.microsoft.com/office/powerpoint/2010/main" val="3189835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0" y="304800"/>
            <a:ext cx="9144000" cy="914400"/>
          </a:xfrm>
        </p:spPr>
        <p:txBody>
          <a:bodyPr/>
          <a:lstStyle/>
          <a:p>
            <a:pPr>
              <a:defRPr/>
            </a:pPr>
            <a:r>
              <a:rPr lang="en-US" sz="3600" dirty="0">
                <a:latin typeface="Arial" pitchFamily="34" charset="0"/>
                <a:cs typeface="Arial" pitchFamily="34" charset="0"/>
              </a:rPr>
              <a:t>Scheduled Oral Arguments</a:t>
            </a:r>
          </a:p>
        </p:txBody>
      </p:sp>
      <p:sp>
        <p:nvSpPr>
          <p:cNvPr id="65539" name="Rectangle 3"/>
          <p:cNvSpPr>
            <a:spLocks noGrp="1" noChangeArrowheads="1"/>
          </p:cNvSpPr>
          <p:nvPr>
            <p:ph sz="half" idx="1"/>
          </p:nvPr>
        </p:nvSpPr>
        <p:spPr>
          <a:xfrm>
            <a:off x="914400" y="1828800"/>
            <a:ext cx="7239000" cy="4371370"/>
          </a:xfrm>
        </p:spPr>
        <p:txBody>
          <a:bodyPr/>
          <a:lstStyle/>
          <a:p>
            <a:pPr marL="0" indent="0">
              <a:spcBef>
                <a:spcPts val="0"/>
              </a:spcBef>
              <a:spcAft>
                <a:spcPts val="1200"/>
              </a:spcAft>
              <a:buFont typeface="Wingdings" panose="05000000000000000000" pitchFamily="2" charset="2"/>
              <a:buNone/>
              <a:defRPr/>
            </a:pPr>
            <a:r>
              <a:rPr lang="en-US" sz="2400" b="1" u="sng" dirty="0">
                <a:latin typeface="Arial" pitchFamily="34" charset="0"/>
                <a:cs typeface="Arial" pitchFamily="34" charset="0"/>
              </a:rPr>
              <a:t>U.S. Court of Appeals for the Federal Circuit</a:t>
            </a:r>
            <a:r>
              <a:rPr lang="en-US" sz="2400" b="1" dirty="0">
                <a:latin typeface="Arial" pitchFamily="34" charset="0"/>
                <a:cs typeface="Arial" pitchFamily="34" charset="0"/>
              </a:rPr>
              <a:t>:</a:t>
            </a:r>
          </a:p>
          <a:p>
            <a:pPr marL="0" indent="-457200">
              <a:spcBef>
                <a:spcPts val="0"/>
              </a:spcBef>
              <a:spcAft>
                <a:spcPts val="500"/>
              </a:spcAft>
              <a:buClr>
                <a:srgbClr val="FFFF00"/>
              </a:buClr>
              <a:defRPr/>
            </a:pPr>
            <a:r>
              <a:rPr lang="en-US" sz="2000" i="1" dirty="0">
                <a:latin typeface="Arial" pitchFamily="34" charset="0"/>
                <a:cs typeface="Arial" pitchFamily="34" charset="0"/>
              </a:rPr>
              <a:t>None at this time</a:t>
            </a:r>
            <a:endParaRPr lang="en-US" sz="2000" b="1" i="1" dirty="0">
              <a:latin typeface="Arial" pitchFamily="34" charset="0"/>
              <a:cs typeface="Arial" pitchFamily="34" charset="0"/>
            </a:endParaRP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spcBef>
                <a:spcPts val="0"/>
              </a:spcBef>
              <a:spcAft>
                <a:spcPts val="1200"/>
              </a:spcAft>
              <a:buFont typeface="Wingdings" panose="05000000000000000000" pitchFamily="2" charset="2"/>
              <a:buNone/>
              <a:defRPr/>
            </a:pPr>
            <a:r>
              <a:rPr lang="en-US" sz="2400" b="1" u="sng" dirty="0">
                <a:latin typeface="Arial" pitchFamily="34" charset="0"/>
                <a:cs typeface="Arial" pitchFamily="34" charset="0"/>
              </a:rPr>
              <a:t>U.S. Court of Federal Claims</a:t>
            </a:r>
            <a:r>
              <a:rPr lang="en-US" sz="2400" b="1" dirty="0">
                <a:latin typeface="Arial" pitchFamily="34" charset="0"/>
                <a:cs typeface="Arial" pitchFamily="34" charset="0"/>
              </a:rPr>
              <a:t>:</a:t>
            </a:r>
          </a:p>
          <a:p>
            <a:pPr marL="0" indent="-457200">
              <a:spcBef>
                <a:spcPts val="0"/>
              </a:spcBef>
              <a:spcAft>
                <a:spcPts val="500"/>
              </a:spcAft>
              <a:buClr>
                <a:srgbClr val="FFFF00"/>
              </a:buClr>
              <a:defRPr/>
            </a:pPr>
            <a:r>
              <a:rPr lang="en-US" sz="2000" i="1" dirty="0">
                <a:latin typeface="Arial" pitchFamily="34" charset="0"/>
                <a:cs typeface="Arial" pitchFamily="34" charset="0"/>
              </a:rPr>
              <a:t>None at this time</a:t>
            </a:r>
            <a:endParaRPr lang="en-US" sz="2000" i="1" dirty="0">
              <a:solidFill>
                <a:srgbClr val="FFFF00"/>
              </a:solidFill>
              <a:latin typeface="Arial" pitchFamily="34" charset="0"/>
              <a:cs typeface="Arial" pitchFamily="34" charset="0"/>
            </a:endParaRPr>
          </a:p>
          <a:p>
            <a:pPr marL="0" indent="0">
              <a:buFont typeface="Wingdings" panose="05000000000000000000" pitchFamily="2" charset="2"/>
              <a:buNone/>
              <a:defRPr/>
            </a:pPr>
            <a:endParaRPr lang="en-US" sz="2000" b="1" i="1" dirty="0">
              <a:latin typeface="Arial" pitchFamily="34" charset="0"/>
              <a:cs typeface="Arial" pitchFamily="34" charset="0"/>
            </a:endParaRPr>
          </a:p>
          <a:p>
            <a:pPr marL="0" indent="0">
              <a:buFont typeface="Wingdings" panose="05000000000000000000" pitchFamily="2" charset="2"/>
              <a:buNone/>
              <a:defRPr/>
            </a:pPr>
            <a:endParaRPr lang="en-US" sz="1100" b="1" dirty="0">
              <a:latin typeface="Arial" pitchFamily="34" charset="0"/>
              <a:cs typeface="Arial" pitchFamily="34" charset="0"/>
            </a:endParaRPr>
          </a:p>
          <a:p>
            <a:pPr marL="0" indent="0">
              <a:buSzPct val="60000"/>
              <a:buFont typeface="Wingdings" panose="05000000000000000000" pitchFamily="2" charset="2"/>
              <a:buNone/>
              <a:defRPr/>
            </a:pPr>
            <a:r>
              <a:rPr lang="en-US" sz="2000" dirty="0">
                <a:latin typeface="Arial" pitchFamily="34" charset="0"/>
                <a:cs typeface="Arial" pitchFamily="34" charset="0"/>
              </a:rPr>
              <a:t>			</a:t>
            </a: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marL="0" indent="0">
              <a:buFont typeface="Wingdings" panose="05000000000000000000" pitchFamily="2" charset="2"/>
              <a:buNone/>
              <a:defRPr/>
            </a:pPr>
            <a:endParaRPr lang="en-US" sz="2000" b="1" u="sng" dirty="0">
              <a:latin typeface="Arial" pitchFamily="34" charset="0"/>
              <a:cs typeface="Arial" pitchFamily="34" charset="0"/>
            </a:endParaRPr>
          </a:p>
          <a:p>
            <a:pPr marL="0" indent="0">
              <a:buFont typeface="Wingdings" panose="05000000000000000000" pitchFamily="2" charset="2"/>
              <a:buNone/>
              <a:defRPr/>
            </a:pPr>
            <a:endParaRPr lang="en-US" sz="2000" i="1"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i="1" dirty="0">
                <a:latin typeface="Arial" pitchFamily="34" charset="0"/>
                <a:cs typeface="Arial" pitchFamily="34" charset="0"/>
              </a:rPr>
              <a:t>	</a:t>
            </a:r>
          </a:p>
          <a:p>
            <a:pPr>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b="1" dirty="0">
                <a:latin typeface="Arial" pitchFamily="34" charset="0"/>
                <a:cs typeface="Arial" pitchFamily="34" charset="0"/>
              </a:rPr>
              <a:t>     </a:t>
            </a:r>
            <a:endParaRPr lang="en-US" sz="1800" dirty="0">
              <a:latin typeface="Arial" pitchFamily="34" charset="0"/>
              <a:cs typeface="Arial" pitchFamily="34" charset="0"/>
            </a:endParaRPr>
          </a:p>
          <a:p>
            <a:pPr>
              <a:buFont typeface="Wingdings" panose="05000000000000000000" pitchFamily="2" charset="2"/>
              <a:buNone/>
              <a:defRPr/>
            </a:pPr>
            <a:r>
              <a:rPr lang="en-US" sz="2000" dirty="0">
                <a:latin typeface="Arial" pitchFamily="34" charset="0"/>
                <a:cs typeface="Arial" pitchFamily="34" charset="0"/>
              </a:rPr>
              <a:t>	</a:t>
            </a:r>
          </a:p>
          <a:p>
            <a:pPr eaLnBrk="1" hangingPunct="1">
              <a:defRPr/>
            </a:pPr>
            <a:endParaRPr lang="en-US" sz="2000" b="1" u="sng" dirty="0">
              <a:latin typeface="Arial" pitchFamily="34" charset="0"/>
              <a:cs typeface="Arial" pitchFamily="34" charset="0"/>
            </a:endParaRPr>
          </a:p>
          <a:p>
            <a:pPr eaLnBrk="1" hangingPunct="1">
              <a:defRPr/>
            </a:pPr>
            <a:endParaRPr lang="en-US" sz="2000" b="1" u="sng" dirty="0">
              <a:latin typeface="Arial" pitchFamily="34" charset="0"/>
              <a:cs typeface="Arial" pitchFamily="34" charset="0"/>
            </a:endParaRPr>
          </a:p>
          <a:p>
            <a:pPr eaLnBrk="1" hangingPunct="1">
              <a:buFont typeface="Wingdings" panose="05000000000000000000" pitchFamily="2" charset="2"/>
              <a:buNone/>
              <a:defRPr/>
            </a:pPr>
            <a:r>
              <a:rPr lang="en-US" sz="1600" dirty="0">
                <a:latin typeface="Arial" pitchFamily="34" charset="0"/>
                <a:cs typeface="Arial" pitchFamily="34" charset="0"/>
              </a:rPr>
              <a:t>		</a:t>
            </a:r>
            <a:endParaRPr lang="en-US" sz="20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p>
          <a:p>
            <a:pPr lvl="2" eaLnBrk="1" hangingPunct="1">
              <a:defRPr/>
            </a:pPr>
            <a:endParaRPr lang="en-US" sz="12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p:txBody>
      </p:sp>
      <p:sp>
        <p:nvSpPr>
          <p:cNvPr id="4" name="Slide Number Placeholder 3"/>
          <p:cNvSpPr>
            <a:spLocks noGrp="1"/>
          </p:cNvSpPr>
          <p:nvPr>
            <p:ph type="sldNum" sz="quarter" idx="11"/>
          </p:nvPr>
        </p:nvSpPr>
        <p:spPr/>
        <p:txBody>
          <a:bodyPr/>
          <a:lstStyle/>
          <a:p>
            <a:pPr>
              <a:defRPr/>
            </a:pPr>
            <a:fld id="{D506C80E-0FE0-45A2-8773-7D976BFAFBF1}" type="slidenum">
              <a:rPr lang="en-US" altLang="en-US" smtClean="0"/>
              <a:pPr>
                <a:defRPr/>
              </a:pPr>
              <a:t>11</a:t>
            </a:fld>
            <a:endParaRPr lang="en-US" altLang="en-US" dirty="0"/>
          </a:p>
        </p:txBody>
      </p:sp>
    </p:spTree>
    <p:extLst>
      <p:ext uri="{BB962C8B-B14F-4D97-AF65-F5344CB8AC3E}">
        <p14:creationId xmlns:p14="http://schemas.microsoft.com/office/powerpoint/2010/main" val="368466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12</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295614902"/>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Injury(ies)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fourth nerve palsy</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6 Years 1 Month 7 Days</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GBS/CIDP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 Years 7 Months 7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MMR</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idiopathic thrombocytopenia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5 Years 18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Hep B</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 Years 11 Months 2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optic neuritis, MS</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 Years 9 Months 9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brachial neuritis</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 Years 9 Months 3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 Years 8 Months 3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GBS, death</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 Years 6 Months 25 Days</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ADEM, death</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 Years 4 Months 27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Hep B</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4 Years 1 Month 27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GBS</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4 Years 9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DTaP, IPV, varicella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juvenile idiopathic arthritis, uveitis</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11 Months 9 Days</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78982921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13</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1810247939"/>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Injury(ies)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CIDP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10 Months 21 Days</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10 Months 9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rotavirus</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intussusception</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10 Months 2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9 Months 30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vision loss, eye pain, visual field defect, optic neuritis, inferior arcuate scotoma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8 Months 12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8 Months 4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GBS</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6 Months 17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5 Months 20 Days</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5 Months 7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4 Months 24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4 Months 16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transverse myelitis</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4 Months 2 Days</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366308161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14</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1790583428"/>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a:t>
                      </a:r>
                      <a:r>
                        <a:rPr lang="en-US" sz="1400" u="none" strike="noStrike" dirty="0" err="1">
                          <a:effectLst/>
                          <a:latin typeface="Arial" panose="020B0604020202020204" pitchFamily="34" charset="0"/>
                          <a:cs typeface="Arial" panose="020B0604020202020204" pitchFamily="34" charset="0"/>
                        </a:rPr>
                        <a:t>ies</a:t>
                      </a:r>
                      <a:r>
                        <a:rPr lang="en-US" sz="1400" u="none" strike="noStrike" dirty="0">
                          <a:effectLst/>
                          <a:latin typeface="Arial" panose="020B0604020202020204" pitchFamily="34" charset="0"/>
                          <a:cs typeface="Arial" panose="020B0604020202020204" pitchFamily="34" charset="0"/>
                        </a:rPr>
                        <a:t>)</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GBS</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4 Months 1 Day</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Hep B, 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transverse myelitis</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 Years 2 Months 12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1 Month 23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1 Month 6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29.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24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20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lichen planus</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17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GBS</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16 Days</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15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 Years 15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11 Months 24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 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10 Months 28 Days</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215624808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15</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1263828621"/>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a:t>
                      </a:r>
                      <a:r>
                        <a:rPr lang="en-US" sz="1400" u="none" strike="noStrike" dirty="0" err="1">
                          <a:effectLst/>
                          <a:latin typeface="Arial" panose="020B0604020202020204" pitchFamily="34" charset="0"/>
                          <a:cs typeface="Arial" panose="020B0604020202020204" pitchFamily="34" charset="0"/>
                        </a:rPr>
                        <a:t>ies</a:t>
                      </a:r>
                      <a:r>
                        <a:rPr lang="en-US" sz="1400" u="none" strike="noStrike" dirty="0">
                          <a:effectLst/>
                          <a:latin typeface="Arial" panose="020B0604020202020204" pitchFamily="34" charset="0"/>
                          <a:cs typeface="Arial" panose="020B0604020202020204" pitchFamily="34" charset="0"/>
                        </a:rPr>
                        <a:t>)</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10 Months 2 Days</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9 Months 30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39.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9 Months 28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9 Months 25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9 Months 21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9 Months 21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9 Months 5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9 Months 4 Days</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8 Months 28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8 Months 28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8 Months 27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7 Months 15 Days</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42433894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16</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1756438392"/>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Injury(ies)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49.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7 Months 13 Days</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brachial neuritis, phrenic neuritis</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7 Months 9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 </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7 Months 9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7 Months 8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7 Months 1 Day</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6 Months 9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5 Months 24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5 Months 13 Days</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5 Months 11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4 Months 26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59.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4 Months 19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4 Months 1 Day</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234120827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17</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3918592464"/>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Injury(ies)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3 Months 14 Days</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3 Months 7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Cellulitis</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3 Months 7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GBS, death</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3 Months 6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meningococcal </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3 Months 6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2 Months 26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2 Months 21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2 Months 19 Days</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69.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2 Months 18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2 Months 16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GBS</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 Years 2 Months 10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2 Months 4 Days</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5740302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18</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4003013366"/>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Injury(ies)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Hep B, 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2 Months 1 Day</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Bell's palsy</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 Month 28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 Month 22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Hep A</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 Month 21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 Month 21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 Month 8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79.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18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17 Days</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16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 Years 2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11 Months 28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Parsonage Turner syndrome, brachial plexopathy, shoulder instability</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11 Months 15 Days</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315544380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19</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3745366266"/>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Injury(ies)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transverse myelitis</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11 Months 13 Days</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11 Months 8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10 Months 29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10 Months 28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89.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10 Months 22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10 Months 15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10 Months 5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10 Months 1 Day</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9 Months 30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9 Months 18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brachial neuritis</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9 Months 13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lumbosacral radiculoplexus neuropathy, brachial plexopathy</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9 Months 2 Days</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5001010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en-US" dirty="0">
                <a:latin typeface="Arial" pitchFamily="34" charset="0"/>
                <a:cs typeface="Arial" pitchFamily="34" charset="0"/>
              </a:rPr>
              <a:t>Statistics</a:t>
            </a:r>
            <a:br>
              <a:rPr lang="en-US" dirty="0">
                <a:latin typeface="Arial" pitchFamily="34" charset="0"/>
                <a:cs typeface="Arial" pitchFamily="34" charset="0"/>
              </a:rPr>
            </a:br>
            <a:r>
              <a:rPr lang="en-US" sz="2000" dirty="0">
                <a:solidFill>
                  <a:srgbClr val="FFFF00"/>
                </a:solidFill>
                <a:latin typeface="Arial" pitchFamily="34" charset="0"/>
                <a:cs typeface="Arial" pitchFamily="34" charset="0"/>
              </a:rPr>
              <a:t>Reporting Period: 5/16/22 – 8/15/22</a:t>
            </a:r>
            <a:endParaRPr lang="en-US" sz="2400" dirty="0">
              <a:solidFill>
                <a:srgbClr val="FFFF00"/>
              </a:solidFill>
              <a:latin typeface="Arial" pitchFamily="34" charset="0"/>
              <a:cs typeface="Arial" pitchFamily="34" charset="0"/>
            </a:endParaRPr>
          </a:p>
        </p:txBody>
      </p:sp>
      <p:sp>
        <p:nvSpPr>
          <p:cNvPr id="148483" name="Rectangle 3"/>
          <p:cNvSpPr>
            <a:spLocks noGrp="1" noChangeArrowheads="1"/>
          </p:cNvSpPr>
          <p:nvPr>
            <p:ph type="body" idx="1"/>
          </p:nvPr>
        </p:nvSpPr>
        <p:spPr>
          <a:xfrm>
            <a:off x="647700" y="2247901"/>
            <a:ext cx="7848600" cy="2362199"/>
          </a:xfrm>
        </p:spPr>
        <p:txBody>
          <a:bodyPr/>
          <a:lstStyle/>
          <a:p>
            <a:pPr marL="0" indent="0" eaLnBrk="1" hangingPunct="1">
              <a:buFont typeface="Wingdings" panose="05000000000000000000" pitchFamily="2" charset="2"/>
              <a:buNone/>
              <a:defRPr/>
            </a:pPr>
            <a:r>
              <a:rPr lang="en-US" sz="2000" b="1" dirty="0">
                <a:latin typeface="Arial" pitchFamily="34" charset="0"/>
                <a:cs typeface="Arial" pitchFamily="34" charset="0"/>
              </a:rPr>
              <a:t>Total Petitions Filed in the United States Court of Federal Claims this Reporting Period: </a:t>
            </a:r>
            <a:r>
              <a:rPr lang="en-US" sz="2000" b="1" dirty="0">
                <a:solidFill>
                  <a:srgbClr val="FFFF00"/>
                </a:solidFill>
                <a:latin typeface="Arial" pitchFamily="34" charset="0"/>
                <a:cs typeface="Arial" pitchFamily="34" charset="0"/>
              </a:rPr>
              <a:t>240</a:t>
            </a:r>
          </a:p>
          <a:p>
            <a:pPr marL="0" indent="0" eaLnBrk="1" hangingPunct="1">
              <a:buFont typeface="Wingdings" panose="05000000000000000000" pitchFamily="2" charset="2"/>
              <a:buNone/>
              <a:defRPr/>
            </a:pPr>
            <a:endParaRPr lang="en-US" sz="2000" b="1" dirty="0">
              <a:solidFill>
                <a:srgbClr val="FFFF00"/>
              </a:solidFill>
              <a:latin typeface="Arial" pitchFamily="34" charset="0"/>
              <a:cs typeface="Arial" pitchFamily="34" charset="0"/>
            </a:endParaRPr>
          </a:p>
          <a:p>
            <a:pPr lvl="1" eaLnBrk="1" hangingPunct="1">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Involving Minors:  </a:t>
            </a:r>
            <a:r>
              <a:rPr lang="en-US" sz="1800" b="1" dirty="0">
                <a:solidFill>
                  <a:srgbClr val="FFFF00"/>
                </a:solidFill>
                <a:latin typeface="Arial" pitchFamily="34" charset="0"/>
                <a:cs typeface="Arial" pitchFamily="34" charset="0"/>
              </a:rPr>
              <a:t>26</a:t>
            </a:r>
          </a:p>
          <a:p>
            <a:pPr lvl="1" eaLnBrk="1" hangingPunct="1">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Involving Adults:  </a:t>
            </a:r>
            <a:r>
              <a:rPr lang="en-US" sz="1800" dirty="0">
                <a:latin typeface="Arial" pitchFamily="34" charset="0"/>
                <a:cs typeface="Arial" pitchFamily="34" charset="0"/>
              </a:rPr>
              <a:t>	</a:t>
            </a:r>
            <a:r>
              <a:rPr lang="en-US" sz="1800" b="1" dirty="0">
                <a:solidFill>
                  <a:srgbClr val="FFFF00"/>
                </a:solidFill>
                <a:latin typeface="Arial" pitchFamily="34" charset="0"/>
                <a:cs typeface="Arial" pitchFamily="34" charset="0"/>
              </a:rPr>
              <a:t>214</a:t>
            </a:r>
            <a:r>
              <a:rPr lang="en-US" dirty="0"/>
              <a:t>	</a:t>
            </a:r>
          </a:p>
        </p:txBody>
      </p:sp>
      <p:sp>
        <p:nvSpPr>
          <p:cNvPr id="4" name="Slide Number Placeholder 3"/>
          <p:cNvSpPr>
            <a:spLocks noGrp="1"/>
          </p:cNvSpPr>
          <p:nvPr>
            <p:ph type="sldNum" sz="quarter" idx="11"/>
          </p:nvPr>
        </p:nvSpPr>
        <p:spPr/>
        <p:txBody>
          <a:bodyPr/>
          <a:lstStyle/>
          <a:p>
            <a:pPr>
              <a:defRPr/>
            </a:pPr>
            <a:fld id="{003C3209-8EF1-4FC9-B373-6D7629C3F71F}"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20</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1457121119"/>
              </p:ext>
            </p:extLst>
          </p:nvPr>
        </p:nvGraphicFramePr>
        <p:xfrm>
          <a:off x="0" y="883777"/>
          <a:ext cx="9144000" cy="5577844"/>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Injury(ies)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30 Days</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29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99.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27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26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20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15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8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2 Days</a:t>
                      </a:r>
                    </a:p>
                  </a:txBody>
                  <a:tcPr marL="7620" marR="7620" marT="7620" marB="0" anchor="ctr"/>
                </a:tc>
                <a:extLst>
                  <a:ext uri="{0D108BD9-81ED-4DB2-BD59-A6C34878D82A}">
                    <a16:rowId xmlns:a16="http://schemas.microsoft.com/office/drawing/2014/main" val="118011364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8 Months 2 Days</a:t>
                      </a:r>
                    </a:p>
                  </a:txBody>
                  <a:tcPr marL="7620" marR="7620" marT="7620" marB="0" anchor="ctr"/>
                </a:tc>
                <a:extLst>
                  <a:ext uri="{0D108BD9-81ED-4DB2-BD59-A6C34878D82A}">
                    <a16:rowId xmlns:a16="http://schemas.microsoft.com/office/drawing/2014/main" val="3642263337"/>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7 Months 31 Days</a:t>
                      </a:r>
                    </a:p>
                  </a:txBody>
                  <a:tcPr marL="7620" marR="7620" marT="7620" marB="0" anchor="ctr"/>
                </a:tc>
                <a:extLst>
                  <a:ext uri="{0D108BD9-81ED-4DB2-BD59-A6C34878D82A}">
                    <a16:rowId xmlns:a16="http://schemas.microsoft.com/office/drawing/2014/main" val="23369872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107.</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Tdap</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7 Months 25 Days</a:t>
                      </a:r>
                    </a:p>
                  </a:txBody>
                  <a:tcPr marL="7620" marR="7620" marT="7620" marB="0" anchor="ctr"/>
                </a:tc>
                <a:extLst>
                  <a:ext uri="{0D108BD9-81ED-4DB2-BD59-A6C34878D82A}">
                    <a16:rowId xmlns:a16="http://schemas.microsoft.com/office/drawing/2014/main" val="228935538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7 Months 24 Days</a:t>
                      </a:r>
                    </a:p>
                  </a:txBody>
                  <a:tcPr marL="7620" marR="7620" marT="7620" marB="0" anchor="ctr"/>
                </a:tc>
                <a:extLst>
                  <a:ext uri="{0D108BD9-81ED-4DB2-BD59-A6C34878D82A}">
                    <a16:rowId xmlns:a16="http://schemas.microsoft.com/office/drawing/2014/main" val="229345828"/>
                  </a:ext>
                </a:extLst>
              </a:tr>
            </a:tbl>
          </a:graphicData>
        </a:graphic>
      </p:graphicFrame>
    </p:spTree>
    <p:extLst>
      <p:ext uri="{BB962C8B-B14F-4D97-AF65-F5344CB8AC3E}">
        <p14:creationId xmlns:p14="http://schemas.microsoft.com/office/powerpoint/2010/main" val="281790217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F46A43A-DCB6-44AE-A50F-752BEC9052C8}" type="slidenum">
              <a:rPr lang="en-US" altLang="en-US" sz="1200" smtClean="0">
                <a:latin typeface="Arial" panose="020B0604020202020204" pitchFamily="34" charset="0"/>
              </a:rPr>
              <a:pPr>
                <a:spcBef>
                  <a:spcPct val="0"/>
                </a:spcBef>
                <a:buClrTx/>
                <a:buSzTx/>
                <a:buFontTx/>
                <a:buNone/>
              </a:pPr>
              <a:t>21</a:t>
            </a:fld>
            <a:endParaRPr lang="en-US" altLang="en-US" sz="1200">
              <a:latin typeface="Arial" panose="020B0604020202020204" pitchFamily="34" charset="0"/>
            </a:endParaRPr>
          </a:p>
        </p:txBody>
      </p:sp>
      <p:sp>
        <p:nvSpPr>
          <p:cNvPr id="24578" name="Rectangle 2"/>
          <p:cNvSpPr>
            <a:spLocks noGrp="1" noRot="1" noChangeArrowheads="1"/>
          </p:cNvSpPr>
          <p:nvPr>
            <p:ph type="title"/>
          </p:nvPr>
        </p:nvSpPr>
        <p:spPr>
          <a:xfrm>
            <a:off x="0" y="0"/>
            <a:ext cx="9144000" cy="819159"/>
          </a:xfrm>
        </p:spPr>
        <p:txBody>
          <a:bodyPr/>
          <a:lstStyle/>
          <a:p>
            <a:pPr eaLnBrk="1" hangingPunct="1">
              <a:defRPr/>
            </a:pPr>
            <a:r>
              <a:rPr lang="en-US" sz="3200" dirty="0">
                <a:latin typeface="Arial" pitchFamily="34" charset="0"/>
                <a:cs typeface="Arial" pitchFamily="34" charset="0"/>
              </a:rPr>
              <a:t>Adjudicated Settlements*</a:t>
            </a:r>
            <a:r>
              <a:rPr lang="en-US" sz="3200" dirty="0"/>
              <a:t/>
            </a:r>
            <a:br>
              <a:rPr lang="en-US" sz="3200" dirty="0"/>
            </a:br>
            <a:r>
              <a:rPr lang="en-US" sz="1600" dirty="0">
                <a:solidFill>
                  <a:srgbClr val="FFFF00"/>
                </a:solidFill>
                <a:latin typeface="Arial" pitchFamily="34" charset="0"/>
                <a:cs typeface="Arial" pitchFamily="34" charset="0"/>
              </a:rPr>
              <a:t>Reporting Period: 5/16/22 – 8/15/22</a:t>
            </a:r>
            <a:endParaRPr lang="en-US" sz="2400" dirty="0">
              <a:solidFill>
                <a:srgbClr val="FFFF00"/>
              </a:solidFill>
            </a:endParaRPr>
          </a:p>
        </p:txBody>
      </p:sp>
      <p:sp>
        <p:nvSpPr>
          <p:cNvPr id="3" name="Footer Placeholder 2"/>
          <p:cNvSpPr>
            <a:spLocks noGrp="1"/>
          </p:cNvSpPr>
          <p:nvPr>
            <p:ph type="ftr" sz="quarter" idx="12"/>
          </p:nvPr>
        </p:nvSpPr>
        <p:spPr>
          <a:xfrm>
            <a:off x="2286000" y="6400800"/>
            <a:ext cx="4572000" cy="323850"/>
          </a:xfrm>
        </p:spPr>
        <p:txBody>
          <a:bodyPr/>
          <a:lstStyle/>
          <a:p>
            <a:pPr>
              <a:defRPr/>
            </a:pPr>
            <a:r>
              <a:rPr lang="en-US" dirty="0"/>
              <a:t>*Terms of compensated settlements memorialized by Stipulation</a:t>
            </a:r>
          </a:p>
        </p:txBody>
      </p:sp>
      <p:graphicFrame>
        <p:nvGraphicFramePr>
          <p:cNvPr id="2" name="Table 1"/>
          <p:cNvGraphicFramePr>
            <a:graphicFrameLocks noGrp="1"/>
          </p:cNvGraphicFramePr>
          <p:nvPr>
            <p:extLst>
              <p:ext uri="{D42A27DB-BD31-4B8C-83A1-F6EECF244321}">
                <p14:modId xmlns:p14="http://schemas.microsoft.com/office/powerpoint/2010/main" val="245606085"/>
              </p:ext>
            </p:extLst>
          </p:nvPr>
        </p:nvGraphicFramePr>
        <p:xfrm>
          <a:off x="0" y="883777"/>
          <a:ext cx="9144000" cy="3932216"/>
        </p:xfrm>
        <a:graphic>
          <a:graphicData uri="http://schemas.openxmlformats.org/drawingml/2006/table">
            <a:tbl>
              <a:tblPr firstRow="1" bandRow="1">
                <a:tableStyleId>{FABFCF23-3B69-468F-B69F-88F6DE6A72F2}</a:tableStyleId>
              </a:tblPr>
              <a:tblGrid>
                <a:gridCol w="457200">
                  <a:extLst>
                    <a:ext uri="{9D8B030D-6E8A-4147-A177-3AD203B41FA5}">
                      <a16:colId xmlns:a16="http://schemas.microsoft.com/office/drawing/2014/main" val="3766381171"/>
                    </a:ext>
                  </a:extLst>
                </a:gridCol>
                <a:gridCol w="2743200">
                  <a:extLst>
                    <a:ext uri="{9D8B030D-6E8A-4147-A177-3AD203B41FA5}">
                      <a16:colId xmlns:a16="http://schemas.microsoft.com/office/drawing/2014/main" val="854589352"/>
                    </a:ext>
                  </a:extLst>
                </a:gridCol>
                <a:gridCol w="3017520">
                  <a:extLst>
                    <a:ext uri="{9D8B030D-6E8A-4147-A177-3AD203B41FA5}">
                      <a16:colId xmlns:a16="http://schemas.microsoft.com/office/drawing/2014/main" val="647760045"/>
                    </a:ext>
                  </a:extLst>
                </a:gridCol>
                <a:gridCol w="2926080">
                  <a:extLst>
                    <a:ext uri="{9D8B030D-6E8A-4147-A177-3AD203B41FA5}">
                      <a16:colId xmlns:a16="http://schemas.microsoft.com/office/drawing/2014/main" val="212683918"/>
                    </a:ext>
                  </a:extLst>
                </a:gridCol>
              </a:tblGrid>
              <a:tr h="640960">
                <a:tc>
                  <a:txBody>
                    <a:bodyPr/>
                    <a:lstStyle/>
                    <a:p>
                      <a:pPr algn="ctr" fontAlgn="b"/>
                      <a:r>
                        <a:rPr lang="en-US" sz="1400" u="none" strike="noStrike" dirty="0">
                          <a:effectLst/>
                          <a:latin typeface="Arial" panose="020B0604020202020204" pitchFamily="34" charset="0"/>
                          <a:cs typeface="Arial" panose="020B0604020202020204" pitchFamily="34" charset="0"/>
                        </a:rPr>
                        <a:t>No.</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Vaccine(s)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Alleged Injury(ies)</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tc>
                  <a:txBody>
                    <a:bodyPr/>
                    <a:lstStyle/>
                    <a:p>
                      <a:pPr algn="ctr" fontAlgn="b"/>
                      <a:r>
                        <a:rPr lang="en-US" sz="1400" u="none" strike="noStrike" dirty="0">
                          <a:effectLst/>
                          <a:latin typeface="Arial" panose="020B0604020202020204" pitchFamily="34" charset="0"/>
                          <a:cs typeface="Arial" panose="020B0604020202020204" pitchFamily="34" charset="0"/>
                        </a:rPr>
                        <a:t>Total Time to Resolution</a:t>
                      </a:r>
                      <a:endParaRPr lang="en-US" sz="1400" b="1" i="0" u="none" strike="noStrike" dirty="0">
                        <a:solidFill>
                          <a:srgbClr val="FFFFFF"/>
                        </a:solidFill>
                        <a:effectLst/>
                        <a:latin typeface="Arial" panose="020B0604020202020204" pitchFamily="34" charset="0"/>
                        <a:cs typeface="Arial" panose="020B0604020202020204" pitchFamily="34" charset="0"/>
                      </a:endParaRPr>
                    </a:p>
                  </a:txBody>
                  <a:tcPr marL="7982" marR="7982" marT="7982" marB="0" anchor="ctr">
                    <a:solidFill>
                      <a:schemeClr val="accent5">
                        <a:lumMod val="50000"/>
                      </a:schemeClr>
                    </a:solidFill>
                  </a:tcPr>
                </a:tc>
                <a:extLst>
                  <a:ext uri="{0D108BD9-81ED-4DB2-BD59-A6C34878D82A}">
                    <a16:rowId xmlns:a16="http://schemas.microsoft.com/office/drawing/2014/main" val="1888172335"/>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109.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7 Months 20 Days</a:t>
                      </a:r>
                    </a:p>
                  </a:txBody>
                  <a:tcPr marL="7620" marR="7620" marT="7620" marB="0" anchor="ctr"/>
                </a:tc>
                <a:extLst>
                  <a:ext uri="{0D108BD9-81ED-4DB2-BD59-A6C34878D82A}">
                    <a16:rowId xmlns:a16="http://schemas.microsoft.com/office/drawing/2014/main" val="213407431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110.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7 Months 9 Days</a:t>
                      </a:r>
                    </a:p>
                  </a:txBody>
                  <a:tcPr marL="7620" marR="7620" marT="7620" marB="0" anchor="ctr"/>
                </a:tc>
                <a:extLst>
                  <a:ext uri="{0D108BD9-81ED-4DB2-BD59-A6C34878D82A}">
                    <a16:rowId xmlns:a16="http://schemas.microsoft.com/office/drawing/2014/main" val="3001311239"/>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111.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7 Months 9 Days</a:t>
                      </a:r>
                    </a:p>
                  </a:txBody>
                  <a:tcPr marL="7620" marR="7620" marT="7620" marB="0" anchor="ctr"/>
                </a:tc>
                <a:extLst>
                  <a:ext uri="{0D108BD9-81ED-4DB2-BD59-A6C34878D82A}">
                    <a16:rowId xmlns:a16="http://schemas.microsoft.com/office/drawing/2014/main" val="728191551"/>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112.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7 Months 5 Days</a:t>
                      </a:r>
                    </a:p>
                  </a:txBody>
                  <a:tcPr marL="7620" marR="7620" marT="7620" marB="0" anchor="ctr"/>
                </a:tc>
                <a:extLst>
                  <a:ext uri="{0D108BD9-81ED-4DB2-BD59-A6C34878D82A}">
                    <a16:rowId xmlns:a16="http://schemas.microsoft.com/office/drawing/2014/main" val="3860607064"/>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113.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6 Months 27 Days</a:t>
                      </a:r>
                    </a:p>
                  </a:txBody>
                  <a:tcPr marL="7620" marR="7620" marT="7620" marB="0" anchor="ctr"/>
                </a:tc>
                <a:extLst>
                  <a:ext uri="{0D108BD9-81ED-4DB2-BD59-A6C34878D82A}">
                    <a16:rowId xmlns:a16="http://schemas.microsoft.com/office/drawing/2014/main" val="420117543"/>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114.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pneumococcal conjugate, 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5 Months 25 Days</a:t>
                      </a:r>
                    </a:p>
                  </a:txBody>
                  <a:tcPr marL="7620" marR="7620" marT="7620" marB="0" anchor="ctr"/>
                </a:tc>
                <a:extLst>
                  <a:ext uri="{0D108BD9-81ED-4DB2-BD59-A6C34878D82A}">
                    <a16:rowId xmlns:a16="http://schemas.microsoft.com/office/drawing/2014/main" val="4146092906"/>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115.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SIRVA</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5 Months 15 Days</a:t>
                      </a:r>
                    </a:p>
                  </a:txBody>
                  <a:tcPr marL="7620" marR="7620" marT="7620" marB="0" anchor="ctr"/>
                </a:tc>
                <a:extLst>
                  <a:ext uri="{0D108BD9-81ED-4DB2-BD59-A6C34878D82A}">
                    <a16:rowId xmlns:a16="http://schemas.microsoft.com/office/drawing/2014/main" val="2277137888"/>
                  </a:ext>
                </a:extLst>
              </a:tr>
              <a:tr h="411407">
                <a:tc>
                  <a:txBody>
                    <a:bodyPr/>
                    <a:lstStyle/>
                    <a:p>
                      <a:pPr algn="ctr" fontAlgn="b"/>
                      <a:r>
                        <a:rPr lang="en-US" sz="1200" u="none" strike="noStrike" dirty="0">
                          <a:effectLst/>
                          <a:latin typeface="Arial" panose="020B0604020202020204" pitchFamily="34" charset="0"/>
                          <a:cs typeface="Arial" panose="020B0604020202020204" pitchFamily="34" charset="0"/>
                        </a:rPr>
                        <a:t>116.</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flu</a:t>
                      </a:r>
                    </a:p>
                  </a:txBody>
                  <a:tcPr marL="7620" marR="7620" marT="7620" marB="0" anchor="ct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GBS/CIDP</a:t>
                      </a:r>
                    </a:p>
                  </a:txBody>
                  <a:tcPr marL="7620" marR="7620" marT="7620" marB="0" anchor="ct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 Year 3 Months 17 Days</a:t>
                      </a:r>
                    </a:p>
                  </a:txBody>
                  <a:tcPr marL="7620" marR="7620" marT="7620" marB="0" anchor="ctr"/>
                </a:tc>
                <a:extLst>
                  <a:ext uri="{0D108BD9-81ED-4DB2-BD59-A6C34878D82A}">
                    <a16:rowId xmlns:a16="http://schemas.microsoft.com/office/drawing/2014/main" val="1180113647"/>
                  </a:ext>
                </a:extLst>
              </a:tr>
            </a:tbl>
          </a:graphicData>
        </a:graphic>
      </p:graphicFrame>
    </p:spTree>
    <p:extLst>
      <p:ext uri="{BB962C8B-B14F-4D97-AF65-F5344CB8AC3E}">
        <p14:creationId xmlns:p14="http://schemas.microsoft.com/office/powerpoint/2010/main" val="135693961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lstStyle/>
          <a:p>
            <a:pPr>
              <a:defRPr/>
            </a:pPr>
            <a:r>
              <a:rPr lang="en-US" dirty="0">
                <a:latin typeface="Arial" pitchFamily="34" charset="0"/>
                <a:cs typeface="Arial" pitchFamily="34" charset="0"/>
              </a:rPr>
              <a:t>Appendix</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457200" y="2514600"/>
            <a:ext cx="8229600" cy="3611563"/>
          </a:xfrm>
        </p:spPr>
        <p:txBody>
          <a:bodyPr/>
          <a:lstStyle/>
          <a:p>
            <a:pPr eaLnBrk="1" hangingPunct="1">
              <a:lnSpc>
                <a:spcPct val="90000"/>
              </a:lnSpc>
              <a:buFont typeface="Wingdings" panose="05000000000000000000" pitchFamily="2" charset="2"/>
              <a:buNone/>
              <a:defRPr/>
            </a:pPr>
            <a:endParaRPr lang="en-US" sz="2200" b="1" dirty="0">
              <a:latin typeface="Arial" pitchFamily="34" charset="0"/>
              <a:cs typeface="Arial" pitchFamily="34" charset="0"/>
            </a:endParaRPr>
          </a:p>
          <a:p>
            <a:pPr eaLnBrk="1" hangingPunct="1">
              <a:lnSpc>
                <a:spcPct val="90000"/>
              </a:lnSpc>
              <a:buFont typeface="Wingdings" panose="05000000000000000000" pitchFamily="2" charset="2"/>
              <a:buNone/>
              <a:defRPr/>
            </a:pPr>
            <a:r>
              <a:rPr lang="en-US" sz="2200" dirty="0">
                <a:latin typeface="Arial" pitchFamily="34" charset="0"/>
                <a:cs typeface="Arial" pitchFamily="34" charset="0"/>
              </a:rPr>
              <a:t>	</a:t>
            </a:r>
            <a:r>
              <a:rPr lang="en-US" sz="2400" dirty="0"/>
              <a:t>		</a:t>
            </a:r>
            <a:endParaRPr lang="en-US" dirty="0"/>
          </a:p>
        </p:txBody>
      </p:sp>
      <p:sp>
        <p:nvSpPr>
          <p:cNvPr id="6" name="Slide Number Placeholder 5"/>
          <p:cNvSpPr>
            <a:spLocks noGrp="1"/>
          </p:cNvSpPr>
          <p:nvPr>
            <p:ph type="sldNum" sz="quarter" idx="11"/>
          </p:nvPr>
        </p:nvSpPr>
        <p:spPr/>
        <p:txBody>
          <a:bodyPr/>
          <a:lstStyle/>
          <a:p>
            <a:pPr>
              <a:defRPr/>
            </a:pPr>
            <a:fld id="{003C3209-8EF1-4FC9-B373-6D7629C3F71F}" type="slidenum">
              <a:rPr lang="en-US" altLang="en-US" smtClean="0"/>
              <a:pPr>
                <a:defRPr/>
              </a:pPr>
              <a:t>22</a:t>
            </a:fld>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a:xfrm>
            <a:off x="457200" y="0"/>
            <a:ext cx="8229600" cy="1143000"/>
          </a:xfrm>
        </p:spPr>
        <p:txBody>
          <a:bodyPr/>
          <a:lstStyle/>
          <a:p>
            <a:pPr eaLnBrk="1" hangingPunct="1">
              <a:defRPr/>
            </a:pPr>
            <a:r>
              <a:rPr lang="en-US" dirty="0">
                <a:latin typeface="Arial" pitchFamily="34" charset="0"/>
                <a:cs typeface="Arial" pitchFamily="34" charset="0"/>
              </a:rPr>
              <a:t>Glossary of Terms</a:t>
            </a:r>
          </a:p>
        </p:txBody>
      </p:sp>
      <p:sp>
        <p:nvSpPr>
          <p:cNvPr id="186371" name="Rectangle 3"/>
          <p:cNvSpPr>
            <a:spLocks noGrp="1" noChangeArrowheads="1"/>
          </p:cNvSpPr>
          <p:nvPr>
            <p:ph type="body" idx="1"/>
          </p:nvPr>
        </p:nvSpPr>
        <p:spPr>
          <a:xfrm>
            <a:off x="457200" y="1295400"/>
            <a:ext cx="8229600" cy="4953000"/>
          </a:xfrm>
        </p:spPr>
        <p:txBody>
          <a:bodyPr/>
          <a:lstStyle/>
          <a:p>
            <a:pPr eaLnBrk="1" hangingPunct="1">
              <a:lnSpc>
                <a:spcPct val="9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Petitions Adjudicated: </a:t>
            </a:r>
            <a:r>
              <a:rPr lang="en-US" sz="2200" b="1" dirty="0">
                <a:effectLst/>
                <a:latin typeface="Arial" pitchFamily="34" charset="0"/>
                <a:cs typeface="Arial" pitchFamily="34" charset="0"/>
              </a:rPr>
              <a:t> </a:t>
            </a:r>
            <a:r>
              <a:rPr lang="en-US" sz="2200" dirty="0">
                <a:effectLst/>
                <a:latin typeface="Arial" pitchFamily="34" charset="0"/>
                <a:cs typeface="Arial" pitchFamily="34" charset="0"/>
              </a:rPr>
              <a:t>Final judgment has entered on the petition in the United States Court of Federal Claims. </a:t>
            </a:r>
          </a:p>
          <a:p>
            <a:pPr eaLnBrk="1" hangingPunct="1">
              <a:lnSpc>
                <a:spcPct val="90000"/>
              </a:lnSpc>
              <a:defRPr/>
            </a:pPr>
            <a:endParaRPr lang="en-US" sz="2200" dirty="0">
              <a:effectLst/>
              <a:latin typeface="Arial" pitchFamily="34" charset="0"/>
              <a:cs typeface="Arial" pitchFamily="34" charset="0"/>
            </a:endParaRPr>
          </a:p>
          <a:p>
            <a:pPr eaLnBrk="1" hangingPunct="1">
              <a:lnSpc>
                <a:spcPct val="9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Final Judgment: </a:t>
            </a:r>
            <a:r>
              <a:rPr lang="en-US" sz="2200" dirty="0">
                <a:effectLst/>
                <a:latin typeface="Arial" pitchFamily="34" charset="0"/>
                <a:cs typeface="Arial" pitchFamily="34" charset="0"/>
              </a:rPr>
              <a:t> Clerk of Court, United States Court of Federal Claims, enters judgment awarding or denying compensation. </a:t>
            </a:r>
            <a:r>
              <a:rPr lang="en-US" sz="2200" dirty="0">
                <a:latin typeface="Arial" pitchFamily="34" charset="0"/>
                <a:cs typeface="Arial" pitchFamily="34" charset="0"/>
              </a:rPr>
              <a:t> </a:t>
            </a:r>
          </a:p>
          <a:p>
            <a:pPr eaLnBrk="1" hangingPunct="1">
              <a:lnSpc>
                <a:spcPct val="90000"/>
              </a:lnSpc>
              <a:defRPr/>
            </a:pPr>
            <a:endParaRPr lang="en-US" sz="2200" dirty="0">
              <a:latin typeface="Arial" pitchFamily="34" charset="0"/>
              <a:cs typeface="Arial" pitchFamily="34" charset="0"/>
            </a:endParaRPr>
          </a:p>
          <a:p>
            <a:pPr eaLnBrk="1" hangingPunct="1">
              <a:lnSpc>
                <a:spcPct val="9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Compensable:</a:t>
            </a:r>
            <a:r>
              <a:rPr lang="en-US" sz="2200" dirty="0">
                <a:effectLst>
                  <a:outerShdw blurRad="38100" dist="38100" dir="2700000" algn="tl">
                    <a:srgbClr val="000000">
                      <a:alpha val="43137"/>
                    </a:srgbClr>
                  </a:outerShdw>
                </a:effectLst>
                <a:latin typeface="Arial" pitchFamily="34" charset="0"/>
                <a:cs typeface="Arial" pitchFamily="34" charset="0"/>
              </a:rPr>
              <a:t> </a:t>
            </a:r>
            <a:r>
              <a:rPr lang="en-US" sz="2200" dirty="0">
                <a:effectLst/>
                <a:latin typeface="Arial" pitchFamily="34" charset="0"/>
                <a:cs typeface="Arial" pitchFamily="34" charset="0"/>
              </a:rPr>
              <a:t> Petitioner received an award of compensation, which can be achieved through a concession by HHS, settlement, or decision on the merits by the special master, United States Court of Federal Claims.</a:t>
            </a:r>
            <a:r>
              <a:rPr lang="en-US" sz="2200" dirty="0">
                <a:latin typeface="Arial" pitchFamily="34" charset="0"/>
                <a:cs typeface="Arial" pitchFamily="34" charset="0"/>
              </a:rPr>
              <a:t> </a:t>
            </a:r>
          </a:p>
          <a:p>
            <a:pPr eaLnBrk="1" hangingPunct="1">
              <a:lnSpc>
                <a:spcPct val="90000"/>
              </a:lnSpc>
              <a:defRPr/>
            </a:pPr>
            <a:endParaRPr lang="en-US" sz="2200" dirty="0">
              <a:latin typeface="Arial" pitchFamily="34" charset="0"/>
              <a:cs typeface="Arial" pitchFamily="34" charset="0"/>
            </a:endParaRPr>
          </a:p>
          <a:p>
            <a:pPr eaLnBrk="1" hangingPunct="1">
              <a:lnSpc>
                <a:spcPct val="9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Conceded by HHS:</a:t>
            </a:r>
            <a:r>
              <a:rPr lang="en-US" sz="2200" b="1" dirty="0">
                <a:effectLst/>
                <a:latin typeface="Arial" pitchFamily="34" charset="0"/>
                <a:cs typeface="Arial" pitchFamily="34" charset="0"/>
              </a:rPr>
              <a:t>  </a:t>
            </a:r>
            <a:r>
              <a:rPr lang="en-US" sz="2200" dirty="0">
                <a:effectLst/>
                <a:latin typeface="Arial" pitchFamily="34" charset="0"/>
                <a:cs typeface="Arial" pitchFamily="34" charset="0"/>
              </a:rPr>
              <a:t>HHS concluded that a petition should be compensated based on review and analysis of the medical records. </a:t>
            </a:r>
          </a:p>
          <a:p>
            <a:pPr eaLnBrk="1" hangingPunct="1">
              <a:lnSpc>
                <a:spcPct val="90000"/>
              </a:lnSpc>
              <a:defRPr/>
            </a:pPr>
            <a:endParaRPr lang="en-US" sz="2400" dirty="0"/>
          </a:p>
        </p:txBody>
      </p:sp>
      <p:sp>
        <p:nvSpPr>
          <p:cNvPr id="4" name="Slide Number Placeholder 3"/>
          <p:cNvSpPr>
            <a:spLocks noGrp="1"/>
          </p:cNvSpPr>
          <p:nvPr>
            <p:ph type="sldNum" sz="quarter" idx="11"/>
          </p:nvPr>
        </p:nvSpPr>
        <p:spPr/>
        <p:txBody>
          <a:bodyPr/>
          <a:lstStyle/>
          <a:p>
            <a:pPr>
              <a:defRPr/>
            </a:pPr>
            <a:fld id="{003C3209-8EF1-4FC9-B373-6D7629C3F71F}" type="slidenum">
              <a:rPr lang="en-US" altLang="en-US" smtClean="0"/>
              <a:pPr>
                <a:defRPr/>
              </a:pPr>
              <a:t>23</a:t>
            </a:fld>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7200" y="0"/>
            <a:ext cx="8229600" cy="1143000"/>
          </a:xfrm>
        </p:spPr>
        <p:txBody>
          <a:bodyPr/>
          <a:lstStyle/>
          <a:p>
            <a:pPr eaLnBrk="1" hangingPunct="1">
              <a:defRPr/>
            </a:pPr>
            <a:r>
              <a:rPr lang="en-US" dirty="0">
                <a:latin typeface="Arial" pitchFamily="34" charset="0"/>
                <a:cs typeface="Arial" pitchFamily="34" charset="0"/>
              </a:rPr>
              <a:t>Glossary of Terms</a:t>
            </a:r>
          </a:p>
        </p:txBody>
      </p:sp>
      <p:sp>
        <p:nvSpPr>
          <p:cNvPr id="188419" name="Rectangle 3"/>
          <p:cNvSpPr>
            <a:spLocks noGrp="1" noChangeArrowheads="1"/>
          </p:cNvSpPr>
          <p:nvPr>
            <p:ph type="body" idx="1"/>
          </p:nvPr>
        </p:nvSpPr>
        <p:spPr>
          <a:xfrm>
            <a:off x="457200" y="1108364"/>
            <a:ext cx="8229600" cy="5486400"/>
          </a:xfrm>
        </p:spPr>
        <p:txBody>
          <a:bodyPr/>
          <a:lstStyle/>
          <a:p>
            <a:pPr eaLnBrk="1" hangingPunct="1">
              <a:lnSpc>
                <a:spcPct val="8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Settlement:</a:t>
            </a:r>
            <a:r>
              <a:rPr lang="en-US" sz="2200" dirty="0">
                <a:effectLst>
                  <a:outerShdw blurRad="38100" dist="38100" dir="2700000" algn="tl">
                    <a:srgbClr val="000000">
                      <a:alpha val="43137"/>
                    </a:srgbClr>
                  </a:outerShdw>
                </a:effectLst>
                <a:latin typeface="Arial" pitchFamily="34" charset="0"/>
                <a:cs typeface="Arial" pitchFamily="34" charset="0"/>
              </a:rPr>
              <a:t> </a:t>
            </a:r>
            <a:r>
              <a:rPr lang="en-US" sz="2200" dirty="0">
                <a:effectLst/>
                <a:latin typeface="Arial" pitchFamily="34" charset="0"/>
                <a:cs typeface="Arial" pitchFamily="34" charset="0"/>
              </a:rPr>
              <a:t> Petition is resolved via a negotiated settlement between the parties, and results in the filing of a stipulation that memorializes the terms of the settlement.</a:t>
            </a:r>
            <a:endParaRPr lang="en-US" sz="2200" dirty="0">
              <a:latin typeface="Arial" pitchFamily="34" charset="0"/>
              <a:cs typeface="Arial" pitchFamily="34" charset="0"/>
            </a:endParaRPr>
          </a:p>
          <a:p>
            <a:pPr eaLnBrk="1" hangingPunct="1">
              <a:lnSpc>
                <a:spcPct val="80000"/>
              </a:lnSpc>
              <a:defRPr/>
            </a:pPr>
            <a:endParaRPr lang="en-US" sz="2200" dirty="0">
              <a:latin typeface="Arial" pitchFamily="34" charset="0"/>
              <a:cs typeface="Arial" pitchFamily="34" charset="0"/>
            </a:endParaRPr>
          </a:p>
          <a:p>
            <a:pPr eaLnBrk="1" hangingPunct="1">
              <a:lnSpc>
                <a:spcPct val="8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Decision:</a:t>
            </a:r>
            <a:r>
              <a:rPr lang="en-US" sz="2200" dirty="0">
                <a:effectLst>
                  <a:outerShdw blurRad="38100" dist="38100" dir="2700000" algn="tl">
                    <a:srgbClr val="000000">
                      <a:alpha val="43137"/>
                    </a:srgbClr>
                  </a:outerShdw>
                </a:effectLst>
                <a:latin typeface="Arial" pitchFamily="34" charset="0"/>
                <a:cs typeface="Arial" pitchFamily="34" charset="0"/>
              </a:rPr>
              <a:t> </a:t>
            </a:r>
            <a:r>
              <a:rPr lang="en-US" sz="2200" dirty="0">
                <a:effectLst/>
                <a:latin typeface="Arial" pitchFamily="34" charset="0"/>
                <a:cs typeface="Arial" pitchFamily="34" charset="0"/>
              </a:rPr>
              <a:t> Special Master issues decision on the merits of the petition.</a:t>
            </a:r>
          </a:p>
          <a:p>
            <a:pPr eaLnBrk="1" hangingPunct="1">
              <a:lnSpc>
                <a:spcPct val="80000"/>
              </a:lnSpc>
              <a:defRPr/>
            </a:pPr>
            <a:endParaRPr lang="en-US" sz="2200" dirty="0">
              <a:latin typeface="Arial" pitchFamily="34" charset="0"/>
              <a:cs typeface="Arial" pitchFamily="34" charset="0"/>
            </a:endParaRPr>
          </a:p>
          <a:p>
            <a:pPr eaLnBrk="1" hangingPunct="1">
              <a:lnSpc>
                <a:spcPct val="8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Non-compensable/Dismissed:</a:t>
            </a:r>
            <a:r>
              <a:rPr lang="en-US" sz="2200" dirty="0">
                <a:effectLst>
                  <a:outerShdw blurRad="38100" dist="38100" dir="2700000" algn="tl">
                    <a:srgbClr val="000000">
                      <a:alpha val="43137"/>
                    </a:srgbClr>
                  </a:outerShdw>
                </a:effectLst>
                <a:latin typeface="Arial" pitchFamily="34" charset="0"/>
                <a:cs typeface="Arial" pitchFamily="34" charset="0"/>
              </a:rPr>
              <a:t> </a:t>
            </a:r>
            <a:r>
              <a:rPr lang="en-US" sz="2200" dirty="0">
                <a:effectLst/>
                <a:latin typeface="Arial" pitchFamily="34" charset="0"/>
                <a:cs typeface="Arial" pitchFamily="34" charset="0"/>
              </a:rPr>
              <a:t> Petition dismissed.</a:t>
            </a:r>
          </a:p>
          <a:p>
            <a:pPr eaLnBrk="1" hangingPunct="1">
              <a:lnSpc>
                <a:spcPct val="80000"/>
              </a:lnSpc>
              <a:defRPr/>
            </a:pPr>
            <a:endParaRPr lang="en-US" sz="2200" dirty="0">
              <a:effectLst/>
              <a:latin typeface="Arial" pitchFamily="34" charset="0"/>
              <a:cs typeface="Arial" pitchFamily="34" charset="0"/>
            </a:endParaRPr>
          </a:p>
          <a:p>
            <a:pPr eaLnBrk="1" hangingPunct="1">
              <a:lnSpc>
                <a:spcPct val="8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Proffer:</a:t>
            </a:r>
            <a:r>
              <a:rPr lang="en-US" sz="2200" dirty="0">
                <a:effectLst>
                  <a:outerShdw blurRad="38100" dist="38100" dir="2700000" algn="tl">
                    <a:srgbClr val="000000">
                      <a:alpha val="43137"/>
                    </a:srgbClr>
                  </a:outerShdw>
                </a:effectLst>
                <a:latin typeface="Arial" pitchFamily="34" charset="0"/>
                <a:cs typeface="Arial" pitchFamily="34" charset="0"/>
              </a:rPr>
              <a:t> </a:t>
            </a:r>
            <a:r>
              <a:rPr lang="en-US" sz="2200" dirty="0">
                <a:effectLst/>
                <a:latin typeface="Arial" pitchFamily="34" charset="0"/>
                <a:cs typeface="Arial" pitchFamily="34" charset="0"/>
              </a:rPr>
              <a:t>After discussions between the parties regarding a reasonable amount of damages, respondent will file a suggested award of compensation, known within the Program as a “Proffer,” which is also agreed to by petitioners and their counsel. The Proffer is reviewed by the presiding special master to determine that it represents a reasonable measure of the amount of the award and describes compensation pursuant to 42 U.S.C. § 300aa-15(a). The special master issues a final decision consistent with the terms of the Proffer.</a:t>
            </a:r>
            <a:r>
              <a:rPr lang="en-US" sz="2200" dirty="0">
                <a:latin typeface="Arial" pitchFamily="34" charset="0"/>
                <a:cs typeface="Arial" pitchFamily="34" charset="0"/>
              </a:rPr>
              <a:t> </a:t>
            </a:r>
            <a:endParaRPr lang="en-US" sz="2200" dirty="0">
              <a:effectLst/>
              <a:latin typeface="Arial" pitchFamily="34" charset="0"/>
              <a:cs typeface="Arial" pitchFamily="34" charset="0"/>
            </a:endParaRPr>
          </a:p>
          <a:p>
            <a:pPr eaLnBrk="1" hangingPunct="1">
              <a:lnSpc>
                <a:spcPct val="80000"/>
              </a:lnSpc>
              <a:defRPr/>
            </a:pPr>
            <a:endParaRPr lang="en-US" sz="2400" dirty="0"/>
          </a:p>
        </p:txBody>
      </p:sp>
      <p:sp>
        <p:nvSpPr>
          <p:cNvPr id="4" name="Slide Number Placeholder 3"/>
          <p:cNvSpPr>
            <a:spLocks noGrp="1"/>
          </p:cNvSpPr>
          <p:nvPr>
            <p:ph type="sldNum" sz="quarter" idx="11"/>
          </p:nvPr>
        </p:nvSpPr>
        <p:spPr/>
        <p:txBody>
          <a:bodyPr/>
          <a:lstStyle/>
          <a:p>
            <a:pPr>
              <a:defRPr/>
            </a:pPr>
            <a:fld id="{003C3209-8EF1-4FC9-B373-6D7629C3F71F}" type="slidenum">
              <a:rPr lang="en-US" altLang="en-US" smtClean="0"/>
              <a:pPr>
                <a:defRPr/>
              </a:pPr>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7200" y="0"/>
            <a:ext cx="8229600" cy="1143000"/>
          </a:xfrm>
        </p:spPr>
        <p:txBody>
          <a:bodyPr/>
          <a:lstStyle/>
          <a:p>
            <a:pPr eaLnBrk="1" hangingPunct="1">
              <a:defRPr/>
            </a:pPr>
            <a:r>
              <a:rPr lang="en-US" dirty="0">
                <a:latin typeface="Arial" pitchFamily="34" charset="0"/>
                <a:cs typeface="Arial" pitchFamily="34" charset="0"/>
              </a:rPr>
              <a:t>Glossary of Terms</a:t>
            </a:r>
          </a:p>
        </p:txBody>
      </p:sp>
      <p:sp>
        <p:nvSpPr>
          <p:cNvPr id="188419" name="Rectangle 3"/>
          <p:cNvSpPr>
            <a:spLocks noGrp="1" noChangeArrowheads="1"/>
          </p:cNvSpPr>
          <p:nvPr>
            <p:ph type="body" idx="1"/>
          </p:nvPr>
        </p:nvSpPr>
        <p:spPr>
          <a:xfrm>
            <a:off x="457200" y="1219200"/>
            <a:ext cx="8229600" cy="4953000"/>
          </a:xfrm>
        </p:spPr>
        <p:txBody>
          <a:bodyPr/>
          <a:lstStyle/>
          <a:p>
            <a:pPr eaLnBrk="1" hangingPunct="1">
              <a:lnSpc>
                <a:spcPct val="8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Affirmed:  </a:t>
            </a:r>
            <a:r>
              <a:rPr lang="en-US" sz="2200" dirty="0">
                <a:effectLst/>
                <a:latin typeface="Arial" pitchFamily="34" charset="0"/>
                <a:cs typeface="Arial" pitchFamily="34" charset="0"/>
              </a:rPr>
              <a:t>Case has been reviewed on appeal, and the court on appeal agreed with the decision of the lower court.</a:t>
            </a:r>
          </a:p>
          <a:p>
            <a:pPr eaLnBrk="1" hangingPunct="1">
              <a:lnSpc>
                <a:spcPct val="80000"/>
              </a:lnSpc>
              <a:defRPr/>
            </a:pPr>
            <a:endParaRPr lang="en-US" sz="2200" b="1" dirty="0">
              <a:effectLst/>
              <a:latin typeface="Arial" pitchFamily="34" charset="0"/>
              <a:cs typeface="Arial" pitchFamily="34" charset="0"/>
            </a:endParaRPr>
          </a:p>
          <a:p>
            <a:pPr eaLnBrk="1" hangingPunct="1">
              <a:lnSpc>
                <a:spcPct val="8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Reversed:  </a:t>
            </a:r>
            <a:r>
              <a:rPr lang="en-US" sz="2200" dirty="0">
                <a:effectLst/>
                <a:latin typeface="Arial" pitchFamily="34" charset="0"/>
                <a:cs typeface="Arial" pitchFamily="34" charset="0"/>
              </a:rPr>
              <a:t>Case has been reviewed on appeal, and the court on appeal disagreed with the decision of the lower court.  The court on appeal typically provides reasons for reversing, and that decision becomes the law of the case, absent further appeal.</a:t>
            </a:r>
          </a:p>
          <a:p>
            <a:pPr eaLnBrk="1" hangingPunct="1">
              <a:lnSpc>
                <a:spcPct val="80000"/>
              </a:lnSpc>
              <a:defRPr/>
            </a:pPr>
            <a:endParaRPr lang="en-US" sz="2200" b="1" dirty="0">
              <a:effectLst/>
              <a:latin typeface="Arial" pitchFamily="34" charset="0"/>
              <a:cs typeface="Arial" pitchFamily="34" charset="0"/>
            </a:endParaRPr>
          </a:p>
          <a:p>
            <a:pPr eaLnBrk="1" hangingPunct="1">
              <a:lnSpc>
                <a:spcPct val="8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Remanded:  </a:t>
            </a:r>
            <a:r>
              <a:rPr lang="en-US" sz="2200" dirty="0">
                <a:effectLst/>
                <a:latin typeface="Arial" pitchFamily="34" charset="0"/>
                <a:cs typeface="Arial" pitchFamily="34" charset="0"/>
              </a:rPr>
              <a:t>Case has been reviewed on appeal, and the reviewing court has a problem with the decision and sends it back to the lower court.  Typically, a case is remanded with a specific question or issue for the lower court to address.</a:t>
            </a:r>
          </a:p>
          <a:p>
            <a:pPr eaLnBrk="1" hangingPunct="1">
              <a:lnSpc>
                <a:spcPct val="80000"/>
              </a:lnSpc>
              <a:defRPr/>
            </a:pPr>
            <a:endParaRPr lang="en-US" sz="2200" b="1" dirty="0">
              <a:effectLst/>
              <a:latin typeface="Arial" pitchFamily="34" charset="0"/>
              <a:cs typeface="Arial" pitchFamily="34" charset="0"/>
            </a:endParaRPr>
          </a:p>
          <a:p>
            <a:pPr eaLnBrk="1" hangingPunct="1">
              <a:lnSpc>
                <a:spcPct val="80000"/>
              </a:lnSpc>
              <a:defRPr/>
            </a:pPr>
            <a:r>
              <a:rPr lang="en-US" sz="2200" b="1" dirty="0">
                <a:effectLst>
                  <a:outerShdw blurRad="38100" dist="38100" dir="2700000" algn="tl">
                    <a:srgbClr val="000000">
                      <a:alpha val="43137"/>
                    </a:srgbClr>
                  </a:outerShdw>
                </a:effectLst>
                <a:latin typeface="Arial" pitchFamily="34" charset="0"/>
                <a:cs typeface="Arial" pitchFamily="34" charset="0"/>
              </a:rPr>
              <a:t>Vacated:  </a:t>
            </a:r>
            <a:r>
              <a:rPr lang="en-US" sz="2200" dirty="0">
                <a:effectLst/>
                <a:latin typeface="Arial" pitchFamily="34" charset="0"/>
                <a:cs typeface="Arial" pitchFamily="34" charset="0"/>
              </a:rPr>
              <a:t>Case has been reviewed on appeal, and the reviewing court has voided the lower court’s decision.</a:t>
            </a:r>
            <a:endParaRPr lang="en-US" sz="2200" dirty="0">
              <a:latin typeface="Arial" pitchFamily="34" charset="0"/>
              <a:cs typeface="Arial" pitchFamily="34" charset="0"/>
            </a:endParaRPr>
          </a:p>
          <a:p>
            <a:pPr eaLnBrk="1" hangingPunct="1">
              <a:lnSpc>
                <a:spcPct val="80000"/>
              </a:lnSpc>
              <a:defRPr/>
            </a:pPr>
            <a:endParaRPr lang="en-US" sz="2200" dirty="0">
              <a:latin typeface="Arial" pitchFamily="34" charset="0"/>
              <a:cs typeface="Arial" pitchFamily="34" charset="0"/>
            </a:endParaRPr>
          </a:p>
          <a:p>
            <a:pPr eaLnBrk="1" hangingPunct="1">
              <a:lnSpc>
                <a:spcPct val="80000"/>
              </a:lnSpc>
              <a:defRPr/>
            </a:pPr>
            <a:endParaRPr lang="en-US" sz="2400" dirty="0"/>
          </a:p>
        </p:txBody>
      </p:sp>
      <p:sp>
        <p:nvSpPr>
          <p:cNvPr id="4" name="Slide Number Placeholder 3"/>
          <p:cNvSpPr>
            <a:spLocks noGrp="1"/>
          </p:cNvSpPr>
          <p:nvPr>
            <p:ph type="sldNum" sz="quarter" idx="11"/>
          </p:nvPr>
        </p:nvSpPr>
        <p:spPr/>
        <p:txBody>
          <a:bodyPr/>
          <a:lstStyle/>
          <a:p>
            <a:pPr>
              <a:defRPr/>
            </a:pPr>
            <a:fld id="{003C3209-8EF1-4FC9-B373-6D7629C3F71F}" type="slidenum">
              <a:rPr lang="en-US" altLang="en-US" smtClean="0"/>
              <a:pPr>
                <a:defRPr/>
              </a:pPr>
              <a:t>25</a:t>
            </a:fld>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8772" name="Straight Arrow Connector 198771"/>
          <p:cNvCxnSpPr>
            <a:stCxn id="43023" idx="2"/>
            <a:endCxn id="43025" idx="0"/>
          </p:cNvCxnSpPr>
          <p:nvPr/>
        </p:nvCxnSpPr>
        <p:spPr>
          <a:xfrm>
            <a:off x="6916102" y="5145968"/>
            <a:ext cx="697" cy="526038"/>
          </a:xfrm>
          <a:prstGeom prst="straightConnector1">
            <a:avLst/>
          </a:prstGeom>
          <a:ln w="2857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98663" name="Elbow Connector 198662"/>
          <p:cNvCxnSpPr>
            <a:stCxn id="43021" idx="2"/>
            <a:endCxn id="43022" idx="0"/>
          </p:cNvCxnSpPr>
          <p:nvPr/>
        </p:nvCxnSpPr>
        <p:spPr>
          <a:xfrm rot="5400000">
            <a:off x="5916085" y="3509399"/>
            <a:ext cx="625499" cy="1374537"/>
          </a:xfrm>
          <a:prstGeom prst="bentConnector3">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198667" name="Elbow Connector 198666"/>
          <p:cNvCxnSpPr>
            <a:stCxn id="43021" idx="2"/>
            <a:endCxn id="43024" idx="0"/>
          </p:cNvCxnSpPr>
          <p:nvPr/>
        </p:nvCxnSpPr>
        <p:spPr>
          <a:xfrm rot="16200000" flipH="1">
            <a:off x="7290273" y="3509747"/>
            <a:ext cx="625499" cy="1373840"/>
          </a:xfrm>
          <a:prstGeom prst="bentConnector3">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198769" name="Straight Arrow Connector 198768"/>
          <p:cNvCxnSpPr>
            <a:stCxn id="43021" idx="2"/>
            <a:endCxn id="43023" idx="0"/>
          </p:cNvCxnSpPr>
          <p:nvPr/>
        </p:nvCxnSpPr>
        <p:spPr>
          <a:xfrm>
            <a:off x="6916102" y="3883918"/>
            <a:ext cx="0" cy="625499"/>
          </a:xfrm>
          <a:prstGeom prst="straightConnector1">
            <a:avLst/>
          </a:prstGeom>
          <a:ln w="2857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98690" name="Elbow Connector 198689"/>
          <p:cNvCxnSpPr>
            <a:stCxn id="43020" idx="3"/>
            <a:endCxn id="43021" idx="1"/>
          </p:cNvCxnSpPr>
          <p:nvPr/>
        </p:nvCxnSpPr>
        <p:spPr>
          <a:xfrm flipV="1">
            <a:off x="4360801" y="3565643"/>
            <a:ext cx="1953069" cy="664178"/>
          </a:xfrm>
          <a:prstGeom prst="bentConnector3">
            <a:avLst/>
          </a:prstGeom>
          <a:ln w="28575">
            <a:solidFill>
              <a:schemeClr val="tx1"/>
            </a:solidFill>
            <a:prstDash val="sysDot"/>
            <a:tailEnd type="triangle"/>
          </a:ln>
          <a:effectLst/>
        </p:spPr>
        <p:style>
          <a:lnRef idx="1">
            <a:schemeClr val="accent1"/>
          </a:lnRef>
          <a:fillRef idx="0">
            <a:schemeClr val="accent1"/>
          </a:fillRef>
          <a:effectRef idx="0">
            <a:schemeClr val="accent1"/>
          </a:effectRef>
          <a:fontRef idx="minor">
            <a:schemeClr val="tx1"/>
          </a:fontRef>
        </p:style>
      </p:cxnSp>
      <p:cxnSp>
        <p:nvCxnSpPr>
          <p:cNvPr id="43036" name="Elbow Connector 43035"/>
          <p:cNvCxnSpPr>
            <a:stCxn id="43014" idx="2"/>
            <a:endCxn id="43016" idx="1"/>
          </p:cNvCxnSpPr>
          <p:nvPr/>
        </p:nvCxnSpPr>
        <p:spPr>
          <a:xfrm rot="16200000" flipH="1">
            <a:off x="5296659" y="1542771"/>
            <a:ext cx="280702" cy="1753719"/>
          </a:xfrm>
          <a:prstGeom prst="bentConnector2">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sp>
        <p:nvSpPr>
          <p:cNvPr id="198660" name="Rectangle 4"/>
          <p:cNvSpPr>
            <a:spLocks noGrp="1" noRot="1" noChangeArrowheads="1"/>
          </p:cNvSpPr>
          <p:nvPr>
            <p:ph type="title"/>
          </p:nvPr>
        </p:nvSpPr>
        <p:spPr>
          <a:xfrm>
            <a:off x="0" y="0"/>
            <a:ext cx="9144000" cy="762000"/>
          </a:xfrm>
        </p:spPr>
        <p:txBody>
          <a:bodyPr/>
          <a:lstStyle/>
          <a:p>
            <a:pPr eaLnBrk="1" hangingPunct="1">
              <a:defRPr/>
            </a:pPr>
            <a:r>
              <a:rPr lang="en-US" sz="2800" dirty="0">
                <a:latin typeface="Arial" pitchFamily="34" charset="0"/>
                <a:cs typeface="Arial" pitchFamily="34" charset="0"/>
              </a:rPr>
              <a:t>Petition Processing in the Office of Special Masters</a:t>
            </a:r>
          </a:p>
        </p:txBody>
      </p:sp>
      <p:grpSp>
        <p:nvGrpSpPr>
          <p:cNvPr id="43013" name="Organization Chart 6"/>
          <p:cNvGrpSpPr>
            <a:grpSpLocks noChangeAspect="1"/>
          </p:cNvGrpSpPr>
          <p:nvPr/>
        </p:nvGrpSpPr>
        <p:grpSpPr bwMode="auto">
          <a:xfrm>
            <a:off x="252524" y="838200"/>
            <a:ext cx="8638952" cy="5488039"/>
            <a:chOff x="224" y="925"/>
            <a:chExt cx="6197" cy="2483"/>
          </a:xfrm>
          <a:effectLst>
            <a:outerShdw blurRad="50800" dist="38100" dir="2700000" algn="tl" rotWithShape="0">
              <a:prstClr val="black">
                <a:alpha val="40000"/>
              </a:prstClr>
            </a:outerShdw>
          </a:effectLst>
        </p:grpSpPr>
        <p:sp>
          <p:nvSpPr>
            <p:cNvPr id="43015" name="_s1044"/>
            <p:cNvSpPr>
              <a:spLocks noChangeArrowheads="1"/>
            </p:cNvSpPr>
            <p:nvPr/>
          </p:nvSpPr>
          <p:spPr bwMode="auto">
            <a:xfrm>
              <a:off x="989" y="1562"/>
              <a:ext cx="864"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Not Conceded</a:t>
              </a:r>
            </a:p>
          </p:txBody>
        </p:sp>
        <p:sp>
          <p:nvSpPr>
            <p:cNvPr id="43014" name="_s1043"/>
            <p:cNvSpPr>
              <a:spLocks noChangeArrowheads="1"/>
            </p:cNvSpPr>
            <p:nvPr/>
          </p:nvSpPr>
          <p:spPr bwMode="auto">
            <a:xfrm>
              <a:off x="2882" y="1289"/>
              <a:ext cx="864"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HHS Review</a:t>
              </a:r>
            </a:p>
          </p:txBody>
        </p:sp>
        <p:sp>
          <p:nvSpPr>
            <p:cNvPr id="43017" name="_s1046"/>
            <p:cNvSpPr>
              <a:spLocks noChangeArrowheads="1"/>
            </p:cNvSpPr>
            <p:nvPr/>
          </p:nvSpPr>
          <p:spPr bwMode="auto">
            <a:xfrm>
              <a:off x="224" y="1895"/>
              <a:ext cx="864" cy="287"/>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Settlement</a:t>
              </a:r>
            </a:p>
          </p:txBody>
        </p:sp>
        <p:sp>
          <p:nvSpPr>
            <p:cNvPr id="43018" name="_s1047"/>
            <p:cNvSpPr>
              <a:spLocks noChangeArrowheads="1"/>
            </p:cNvSpPr>
            <p:nvPr/>
          </p:nvSpPr>
          <p:spPr bwMode="auto">
            <a:xfrm>
              <a:off x="1841" y="1895"/>
              <a:ext cx="864"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Decision</a:t>
              </a:r>
            </a:p>
          </p:txBody>
        </p:sp>
        <p:sp>
          <p:nvSpPr>
            <p:cNvPr id="43019" name="_s1048"/>
            <p:cNvSpPr>
              <a:spLocks noChangeArrowheads="1"/>
            </p:cNvSpPr>
            <p:nvPr/>
          </p:nvSpPr>
          <p:spPr bwMode="auto">
            <a:xfrm>
              <a:off x="1347" y="2316"/>
              <a:ext cx="864" cy="287"/>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Not</a:t>
              </a:r>
            </a:p>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Compensable</a:t>
              </a:r>
            </a:p>
          </p:txBody>
        </p:sp>
        <p:sp>
          <p:nvSpPr>
            <p:cNvPr id="43020" name="_s1049"/>
            <p:cNvSpPr>
              <a:spLocks noChangeArrowheads="1"/>
            </p:cNvSpPr>
            <p:nvPr/>
          </p:nvSpPr>
          <p:spPr bwMode="auto">
            <a:xfrm>
              <a:off x="2307" y="2316"/>
              <a:ext cx="864" cy="287"/>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Compensable</a:t>
              </a:r>
            </a:p>
          </p:txBody>
        </p:sp>
        <p:sp>
          <p:nvSpPr>
            <p:cNvPr id="43021" name="_s1050"/>
            <p:cNvSpPr>
              <a:spLocks noChangeArrowheads="1"/>
            </p:cNvSpPr>
            <p:nvPr/>
          </p:nvSpPr>
          <p:spPr bwMode="auto">
            <a:xfrm>
              <a:off x="4572" y="2015"/>
              <a:ext cx="864"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Damages</a:t>
              </a:r>
            </a:p>
          </p:txBody>
        </p:sp>
        <p:sp>
          <p:nvSpPr>
            <p:cNvPr id="43022" name="_s1051"/>
            <p:cNvSpPr>
              <a:spLocks noChangeArrowheads="1"/>
            </p:cNvSpPr>
            <p:nvPr/>
          </p:nvSpPr>
          <p:spPr bwMode="auto">
            <a:xfrm>
              <a:off x="3586" y="2586"/>
              <a:ext cx="864"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Hearing</a:t>
              </a:r>
            </a:p>
          </p:txBody>
        </p:sp>
        <p:sp>
          <p:nvSpPr>
            <p:cNvPr id="43023" name="_s1052"/>
            <p:cNvSpPr>
              <a:spLocks noChangeArrowheads="1"/>
            </p:cNvSpPr>
            <p:nvPr/>
          </p:nvSpPr>
          <p:spPr bwMode="auto">
            <a:xfrm>
              <a:off x="4572" y="2586"/>
              <a:ext cx="864"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Settlement</a:t>
              </a:r>
            </a:p>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on Damages </a:t>
              </a:r>
            </a:p>
          </p:txBody>
        </p:sp>
        <p:sp>
          <p:nvSpPr>
            <p:cNvPr id="43024" name="_s1053"/>
            <p:cNvSpPr>
              <a:spLocks noChangeArrowheads="1"/>
            </p:cNvSpPr>
            <p:nvPr/>
          </p:nvSpPr>
          <p:spPr bwMode="auto">
            <a:xfrm>
              <a:off x="5558" y="2586"/>
              <a:ext cx="863"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Proffer</a:t>
              </a:r>
            </a:p>
          </p:txBody>
        </p:sp>
        <p:sp>
          <p:nvSpPr>
            <p:cNvPr id="43026" name="_s1055"/>
            <p:cNvSpPr>
              <a:spLocks noChangeArrowheads="1"/>
            </p:cNvSpPr>
            <p:nvPr/>
          </p:nvSpPr>
          <p:spPr bwMode="auto">
            <a:xfrm>
              <a:off x="1348" y="3121"/>
              <a:ext cx="863" cy="287"/>
            </a:xfrm>
            <a:prstGeom prst="roundRect">
              <a:avLst>
                <a:gd name="adj" fmla="val 16667"/>
              </a:avLst>
            </a:prstGeom>
            <a:solidFill>
              <a:schemeClr val="bg1">
                <a:lumMod val="60000"/>
                <a:lumOff val="4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Final Decision</a:t>
              </a:r>
            </a:p>
            <a:p>
              <a:pPr algn="ctr" eaLnBrk="1" hangingPunct="1">
                <a:spcBef>
                  <a:spcPct val="0"/>
                </a:spcBef>
                <a:buClrTx/>
                <a:buSzTx/>
                <a:buFontTx/>
                <a:buNone/>
              </a:pPr>
              <a:r>
                <a:rPr lang="en-US" altLang="en-US" sz="1200" dirty="0">
                  <a:effectLst>
                    <a:outerShdw blurRad="38100" dist="38100" dir="2700000" algn="tl">
                      <a:srgbClr val="000000">
                        <a:alpha val="43137"/>
                      </a:srgbClr>
                    </a:outerShdw>
                  </a:effectLst>
                  <a:latin typeface="Arial" panose="020B0604020202020204" pitchFamily="34" charset="0"/>
                </a:rPr>
                <a:t>No Award of</a:t>
              </a:r>
            </a:p>
            <a:p>
              <a:pPr algn="ctr" eaLnBrk="1" hangingPunct="1">
                <a:spcBef>
                  <a:spcPct val="0"/>
                </a:spcBef>
                <a:buClrTx/>
                <a:buSzTx/>
                <a:buFontTx/>
                <a:buNone/>
              </a:pPr>
              <a:r>
                <a:rPr lang="en-US" altLang="en-US" sz="1200" dirty="0">
                  <a:effectLst>
                    <a:outerShdw blurRad="38100" dist="38100" dir="2700000" algn="tl">
                      <a:srgbClr val="000000">
                        <a:alpha val="43137"/>
                      </a:srgbClr>
                    </a:outerShdw>
                  </a:effectLst>
                  <a:latin typeface="Arial" panose="020B0604020202020204" pitchFamily="34" charset="0"/>
                </a:rPr>
                <a:t>Compensation</a:t>
              </a:r>
            </a:p>
          </p:txBody>
        </p:sp>
        <p:sp>
          <p:nvSpPr>
            <p:cNvPr id="43027" name="_s1056"/>
            <p:cNvSpPr>
              <a:spLocks noChangeArrowheads="1"/>
            </p:cNvSpPr>
            <p:nvPr/>
          </p:nvSpPr>
          <p:spPr bwMode="auto">
            <a:xfrm>
              <a:off x="225" y="3112"/>
              <a:ext cx="863" cy="287"/>
            </a:xfrm>
            <a:prstGeom prst="roundRect">
              <a:avLst>
                <a:gd name="adj" fmla="val 16667"/>
              </a:avLst>
            </a:prstGeom>
            <a:solidFill>
              <a:schemeClr val="accent2">
                <a:lumMod val="75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Final Decision</a:t>
              </a:r>
            </a:p>
            <a:p>
              <a:pPr algn="ctr" eaLnBrk="1" hangingPunct="1">
                <a:spcBef>
                  <a:spcPct val="0"/>
                </a:spcBef>
                <a:buClrTx/>
                <a:buSzTx/>
                <a:buFontTx/>
                <a:buNone/>
              </a:pPr>
              <a:r>
                <a:rPr lang="en-US" altLang="en-US" sz="1200" dirty="0">
                  <a:effectLst>
                    <a:outerShdw blurRad="38100" dist="38100" dir="2700000" algn="tl">
                      <a:srgbClr val="000000">
                        <a:alpha val="43137"/>
                      </a:srgbClr>
                    </a:outerShdw>
                  </a:effectLst>
                  <a:latin typeface="Arial" panose="020B0604020202020204" pitchFamily="34" charset="0"/>
                </a:rPr>
                <a:t>Award of</a:t>
              </a:r>
            </a:p>
            <a:p>
              <a:pPr algn="ctr" eaLnBrk="1" hangingPunct="1">
                <a:spcBef>
                  <a:spcPct val="0"/>
                </a:spcBef>
                <a:buClrTx/>
                <a:buSzTx/>
                <a:buFontTx/>
                <a:buNone/>
              </a:pPr>
              <a:r>
                <a:rPr lang="en-US" altLang="en-US" sz="1200" dirty="0">
                  <a:effectLst>
                    <a:outerShdw blurRad="38100" dist="38100" dir="2700000" algn="tl">
                      <a:srgbClr val="000000">
                        <a:alpha val="43137"/>
                      </a:srgbClr>
                    </a:outerShdw>
                  </a:effectLst>
                  <a:latin typeface="Arial" panose="020B0604020202020204" pitchFamily="34" charset="0"/>
                </a:rPr>
                <a:t>Compensation</a:t>
              </a:r>
            </a:p>
          </p:txBody>
        </p:sp>
        <p:sp>
          <p:nvSpPr>
            <p:cNvPr id="43028" name="_s1042"/>
            <p:cNvSpPr>
              <a:spLocks noChangeArrowheads="1"/>
            </p:cNvSpPr>
            <p:nvPr/>
          </p:nvSpPr>
          <p:spPr bwMode="auto">
            <a:xfrm>
              <a:off x="2882" y="925"/>
              <a:ext cx="864"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Petition</a:t>
              </a:r>
            </a:p>
          </p:txBody>
        </p:sp>
        <p:sp>
          <p:nvSpPr>
            <p:cNvPr id="43016" name="_s1045"/>
            <p:cNvSpPr>
              <a:spLocks noChangeArrowheads="1"/>
            </p:cNvSpPr>
            <p:nvPr/>
          </p:nvSpPr>
          <p:spPr bwMode="auto">
            <a:xfrm>
              <a:off x="4572" y="1560"/>
              <a:ext cx="864" cy="288"/>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Conceded</a:t>
              </a:r>
            </a:p>
          </p:txBody>
        </p:sp>
        <p:sp>
          <p:nvSpPr>
            <p:cNvPr id="43025" name="_s1054"/>
            <p:cNvSpPr>
              <a:spLocks noChangeArrowheads="1"/>
            </p:cNvSpPr>
            <p:nvPr/>
          </p:nvSpPr>
          <p:spPr bwMode="auto">
            <a:xfrm>
              <a:off x="4573" y="3112"/>
              <a:ext cx="863" cy="288"/>
            </a:xfrm>
            <a:prstGeom prst="roundRect">
              <a:avLst>
                <a:gd name="adj" fmla="val 16667"/>
              </a:avLst>
            </a:prstGeom>
            <a:solidFill>
              <a:schemeClr val="accent2">
                <a:lumMod val="75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lvl="0" algn="ctr" eaLnBrk="1" hangingPunct="1">
                <a:spcBef>
                  <a:spcPct val="0"/>
                </a:spcBef>
                <a:buClrTx/>
                <a:buSzTx/>
                <a:buNone/>
              </a:pPr>
              <a:r>
                <a:rPr lang="en-US" altLang="en-US" sz="1200" b="1" dirty="0">
                  <a:solidFill>
                    <a:srgbClr val="FFFFFF"/>
                  </a:solidFill>
                  <a:effectLst>
                    <a:outerShdw blurRad="38100" dist="38100" dir="2700000" algn="tl">
                      <a:srgbClr val="000000">
                        <a:alpha val="43137"/>
                      </a:srgbClr>
                    </a:outerShdw>
                  </a:effectLst>
                  <a:latin typeface="Arial" panose="020B0604020202020204" pitchFamily="34" charset="0"/>
                </a:rPr>
                <a:t>Final Decision</a:t>
              </a:r>
            </a:p>
            <a:p>
              <a:pPr lvl="0" algn="ctr" eaLnBrk="1" hangingPunct="1">
                <a:spcBef>
                  <a:spcPct val="0"/>
                </a:spcBef>
                <a:buClrTx/>
                <a:buSzTx/>
                <a:buNone/>
              </a:pPr>
              <a:r>
                <a:rPr lang="en-US" altLang="en-US" sz="1200" dirty="0">
                  <a:solidFill>
                    <a:srgbClr val="FFFFFF"/>
                  </a:solidFill>
                  <a:effectLst>
                    <a:outerShdw blurRad="38100" dist="38100" dir="2700000" algn="tl">
                      <a:srgbClr val="000000">
                        <a:alpha val="43137"/>
                      </a:srgbClr>
                    </a:outerShdw>
                  </a:effectLst>
                  <a:latin typeface="Arial" panose="020B0604020202020204" pitchFamily="34" charset="0"/>
                </a:rPr>
                <a:t>Award of</a:t>
              </a:r>
            </a:p>
            <a:p>
              <a:pPr lvl="0" algn="ctr" eaLnBrk="1" hangingPunct="1">
                <a:spcBef>
                  <a:spcPct val="0"/>
                </a:spcBef>
                <a:buClrTx/>
                <a:buSzTx/>
                <a:buNone/>
              </a:pPr>
              <a:r>
                <a:rPr lang="en-US" altLang="en-US" sz="1200" dirty="0">
                  <a:solidFill>
                    <a:srgbClr val="FFFFFF"/>
                  </a:solidFill>
                  <a:effectLst>
                    <a:outerShdw blurRad="38100" dist="38100" dir="2700000" algn="tl">
                      <a:srgbClr val="000000">
                        <a:alpha val="43137"/>
                      </a:srgbClr>
                    </a:outerShdw>
                  </a:effectLst>
                  <a:latin typeface="Arial" panose="020B0604020202020204" pitchFamily="34" charset="0"/>
                </a:rPr>
                <a:t>Compensation</a:t>
              </a:r>
            </a:p>
          </p:txBody>
        </p:sp>
      </p:grpSp>
      <p:cxnSp>
        <p:nvCxnSpPr>
          <p:cNvPr id="7" name="Elbow Connector 6"/>
          <p:cNvCxnSpPr>
            <a:stCxn id="43014" idx="2"/>
            <a:endCxn id="43015" idx="3"/>
          </p:cNvCxnSpPr>
          <p:nvPr/>
        </p:nvCxnSpPr>
        <p:spPr>
          <a:xfrm rot="5400000">
            <a:off x="3399234" y="1403485"/>
            <a:ext cx="285122" cy="2036713"/>
          </a:xfrm>
          <a:prstGeom prst="bentConnector2">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9" name="Straight Arrow Connector 8"/>
          <p:cNvCxnSpPr>
            <a:stCxn id="43028" idx="2"/>
            <a:endCxn id="43014" idx="0"/>
          </p:cNvCxnSpPr>
          <p:nvPr/>
        </p:nvCxnSpPr>
        <p:spPr>
          <a:xfrm>
            <a:off x="4560151" y="1474751"/>
            <a:ext cx="0" cy="167978"/>
          </a:xfrm>
          <a:prstGeom prst="straightConnector1">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15" name="Elbow Connector 14"/>
          <p:cNvCxnSpPr>
            <a:stCxn id="43015" idx="2"/>
            <a:endCxn id="43017" idx="3"/>
          </p:cNvCxnSpPr>
          <p:nvPr/>
        </p:nvCxnSpPr>
        <p:spPr>
          <a:xfrm rot="5400000">
            <a:off x="1480782" y="2858882"/>
            <a:ext cx="416631" cy="464220"/>
          </a:xfrm>
          <a:prstGeom prst="bentConnector2">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18" name="Elbow Connector 17"/>
          <p:cNvCxnSpPr>
            <a:stCxn id="43015" idx="2"/>
            <a:endCxn id="43018" idx="1"/>
          </p:cNvCxnSpPr>
          <p:nvPr/>
        </p:nvCxnSpPr>
        <p:spPr>
          <a:xfrm rot="16200000" flipH="1">
            <a:off x="2005090" y="2798794"/>
            <a:ext cx="417737" cy="585502"/>
          </a:xfrm>
          <a:prstGeom prst="bentConnector2">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28" name="Elbow Connector 27"/>
          <p:cNvCxnSpPr>
            <a:stCxn id="43018" idx="2"/>
            <a:endCxn id="43019" idx="0"/>
          </p:cNvCxnSpPr>
          <p:nvPr/>
        </p:nvCxnSpPr>
        <p:spPr>
          <a:xfrm rot="5400000">
            <a:off x="2617629" y="3421339"/>
            <a:ext cx="293962" cy="688662"/>
          </a:xfrm>
          <a:prstGeom prst="bentConnector3">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43012" name="Elbow Connector 43011"/>
          <p:cNvCxnSpPr>
            <a:stCxn id="43019" idx="2"/>
            <a:endCxn id="43026" idx="0"/>
          </p:cNvCxnSpPr>
          <p:nvPr/>
        </p:nvCxnSpPr>
        <p:spPr>
          <a:xfrm rot="16200000" flipH="1">
            <a:off x="1848173" y="5119096"/>
            <a:ext cx="1144908" cy="697"/>
          </a:xfrm>
          <a:prstGeom prst="bentConnector3">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198673" name="Straight Arrow Connector 198672"/>
          <p:cNvCxnSpPr>
            <a:stCxn id="43017" idx="2"/>
            <a:endCxn id="43027" idx="0"/>
          </p:cNvCxnSpPr>
          <p:nvPr/>
        </p:nvCxnSpPr>
        <p:spPr>
          <a:xfrm>
            <a:off x="854756" y="3616478"/>
            <a:ext cx="697" cy="2055528"/>
          </a:xfrm>
          <a:prstGeom prst="straightConnector1">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198680" name="Elbow Connector 198679"/>
          <p:cNvCxnSpPr>
            <a:stCxn id="43022" idx="2"/>
            <a:endCxn id="43025" idx="0"/>
          </p:cNvCxnSpPr>
          <p:nvPr/>
        </p:nvCxnSpPr>
        <p:spPr>
          <a:xfrm rot="16200000" flipH="1">
            <a:off x="5966163" y="4721370"/>
            <a:ext cx="526038" cy="1375234"/>
          </a:xfrm>
          <a:prstGeom prst="bentConnector3">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198684" name="Elbow Connector 198683"/>
          <p:cNvCxnSpPr>
            <a:stCxn id="43024" idx="2"/>
            <a:endCxn id="43025" idx="0"/>
          </p:cNvCxnSpPr>
          <p:nvPr/>
        </p:nvCxnSpPr>
        <p:spPr>
          <a:xfrm rot="5400000">
            <a:off x="7340352" y="4722416"/>
            <a:ext cx="526038" cy="1373143"/>
          </a:xfrm>
          <a:prstGeom prst="bentConnector3">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30" name="Elbow Connector 29"/>
          <p:cNvCxnSpPr>
            <a:stCxn id="43018" idx="2"/>
            <a:endCxn id="43020" idx="0"/>
          </p:cNvCxnSpPr>
          <p:nvPr/>
        </p:nvCxnSpPr>
        <p:spPr>
          <a:xfrm rot="16200000" flipH="1">
            <a:off x="3286774" y="3440855"/>
            <a:ext cx="293962" cy="649629"/>
          </a:xfrm>
          <a:prstGeom prst="bentConnector3">
            <a:avLst/>
          </a:prstGeom>
          <a:ln w="28575">
            <a:solidFill>
              <a:schemeClr val="tx1"/>
            </a:solidFill>
            <a:tailEnd type="triangle"/>
          </a:ln>
          <a:effectLst/>
        </p:spPr>
        <p:style>
          <a:lnRef idx="1">
            <a:schemeClr val="accent4"/>
          </a:lnRef>
          <a:fillRef idx="0">
            <a:schemeClr val="accent4"/>
          </a:fillRef>
          <a:effectRef idx="0">
            <a:schemeClr val="accent4"/>
          </a:effectRef>
          <a:fontRef idx="minor">
            <a:schemeClr val="tx1"/>
          </a:fontRef>
        </p:style>
      </p:cxnSp>
      <p:cxnSp>
        <p:nvCxnSpPr>
          <p:cNvPr id="198767" name="Straight Arrow Connector 198766"/>
          <p:cNvCxnSpPr>
            <a:stCxn id="43016" idx="2"/>
            <a:endCxn id="43021" idx="0"/>
          </p:cNvCxnSpPr>
          <p:nvPr/>
        </p:nvCxnSpPr>
        <p:spPr>
          <a:xfrm>
            <a:off x="6916102" y="2878257"/>
            <a:ext cx="0" cy="369110"/>
          </a:xfrm>
          <a:prstGeom prst="straightConnector1">
            <a:avLst/>
          </a:prstGeom>
          <a:ln w="2857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1"/>
          </p:nvPr>
        </p:nvSpPr>
        <p:spPr/>
        <p:txBody>
          <a:bodyPr/>
          <a:lstStyle/>
          <a:p>
            <a:pPr>
              <a:defRPr/>
            </a:pPr>
            <a:fld id="{CE48B218-6DB8-461B-AFEA-03570DB8CFD7}" type="slidenum">
              <a:rPr lang="en-US" altLang="en-US" smtClean="0"/>
              <a:pPr>
                <a:defRPr/>
              </a:pPr>
              <a:t>26</a:t>
            </a:fld>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143000"/>
          </a:xfrm>
        </p:spPr>
        <p:txBody>
          <a:bodyPr/>
          <a:lstStyle/>
          <a:p>
            <a:pPr>
              <a:defRPr/>
            </a:pPr>
            <a:r>
              <a:rPr lang="en-US" sz="3200" dirty="0">
                <a:latin typeface="Arial" pitchFamily="34" charset="0"/>
                <a:cs typeface="Arial" pitchFamily="34" charset="0"/>
              </a:rPr>
              <a:t>Levels of Appeal in Vaccine Act Cases</a:t>
            </a:r>
            <a:endParaRPr lang="en-US" sz="3200" dirty="0"/>
          </a:p>
        </p:txBody>
      </p:sp>
      <p:sp>
        <p:nvSpPr>
          <p:cNvPr id="44035" name="TextBox 7"/>
          <p:cNvSpPr txBox="1">
            <a:spLocks noChangeArrowheads="1"/>
          </p:cNvSpPr>
          <p:nvPr/>
        </p:nvSpPr>
        <p:spPr bwMode="auto">
          <a:xfrm>
            <a:off x="4038600" y="54864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2" name="Up Arrow 1"/>
          <p:cNvSpPr/>
          <p:nvPr/>
        </p:nvSpPr>
        <p:spPr>
          <a:xfrm>
            <a:off x="4312504" y="4526291"/>
            <a:ext cx="484632" cy="504345"/>
          </a:xfrm>
          <a:prstGeom prst="up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Up Arrow 9"/>
          <p:cNvSpPr/>
          <p:nvPr/>
        </p:nvSpPr>
        <p:spPr>
          <a:xfrm>
            <a:off x="4312504" y="3381866"/>
            <a:ext cx="484632" cy="497287"/>
          </a:xfrm>
          <a:prstGeom prst="up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Up Arrow 10"/>
          <p:cNvSpPr/>
          <p:nvPr/>
        </p:nvSpPr>
        <p:spPr>
          <a:xfrm>
            <a:off x="4309179" y="2237441"/>
            <a:ext cx="484632" cy="504345"/>
          </a:xfrm>
          <a:prstGeom prst="up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9" name="Freeform 18"/>
          <p:cNvSpPr/>
          <p:nvPr/>
        </p:nvSpPr>
        <p:spPr>
          <a:xfrm>
            <a:off x="365760" y="5030636"/>
            <a:ext cx="8412480" cy="640080"/>
          </a:xfrm>
          <a:custGeom>
            <a:avLst/>
            <a:gdLst>
              <a:gd name="connsiteX0" fmla="*/ 0 w 1575872"/>
              <a:gd name="connsiteY0" fmla="*/ 0 h 848943"/>
              <a:gd name="connsiteX1" fmla="*/ 1575872 w 1575872"/>
              <a:gd name="connsiteY1" fmla="*/ 0 h 848943"/>
              <a:gd name="connsiteX2" fmla="*/ 1575872 w 1575872"/>
              <a:gd name="connsiteY2" fmla="*/ 848943 h 848943"/>
              <a:gd name="connsiteX3" fmla="*/ 0 w 1575872"/>
              <a:gd name="connsiteY3" fmla="*/ 848943 h 848943"/>
              <a:gd name="connsiteX4" fmla="*/ 0 w 1575872"/>
              <a:gd name="connsiteY4" fmla="*/ 0 h 848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5872" h="848943">
                <a:moveTo>
                  <a:pt x="0" y="0"/>
                </a:moveTo>
                <a:lnTo>
                  <a:pt x="1575872" y="0"/>
                </a:lnTo>
                <a:lnTo>
                  <a:pt x="1575872" y="848943"/>
                </a:lnTo>
                <a:lnTo>
                  <a:pt x="0" y="848943"/>
                </a:lnTo>
                <a:lnTo>
                  <a:pt x="0" y="0"/>
                </a:lnTo>
                <a:close/>
              </a:path>
            </a:pathLst>
          </a:custGeom>
          <a:solidFill>
            <a:srgbClr val="FF32C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lIns="41910" tIns="41910" rIns="41910" bIns="41910" spcCol="1270" anchor="ctr"/>
          <a:lstStyle/>
          <a:p>
            <a:pPr algn="ctr" defTabSz="488950" eaLnBrk="1" hangingPunct="1">
              <a:lnSpc>
                <a:spcPct val="90000"/>
              </a:lnSpc>
              <a:spcAft>
                <a:spcPct val="35000"/>
              </a:spcAft>
              <a:defRPr/>
            </a:pPr>
            <a:r>
              <a:rPr lang="en-US" sz="2400" b="1" dirty="0">
                <a:effectLst>
                  <a:outerShdw blurRad="38100" dist="38100" dir="2700000" algn="tl">
                    <a:srgbClr val="000000">
                      <a:alpha val="43137"/>
                    </a:srgbClr>
                  </a:outerShdw>
                </a:effectLst>
                <a:latin typeface="Arial" pitchFamily="34" charset="0"/>
                <a:cs typeface="Arial" pitchFamily="34" charset="0"/>
              </a:rPr>
              <a:t>Office of Special Masters</a:t>
            </a:r>
          </a:p>
        </p:txBody>
      </p:sp>
      <p:sp>
        <p:nvSpPr>
          <p:cNvPr id="18" name="Freeform 17"/>
          <p:cNvSpPr/>
          <p:nvPr/>
        </p:nvSpPr>
        <p:spPr>
          <a:xfrm>
            <a:off x="822960" y="3886211"/>
            <a:ext cx="7498080" cy="640080"/>
          </a:xfrm>
          <a:custGeom>
            <a:avLst/>
            <a:gdLst>
              <a:gd name="connsiteX0" fmla="*/ 0 w 1575872"/>
              <a:gd name="connsiteY0" fmla="*/ 0 h 848943"/>
              <a:gd name="connsiteX1" fmla="*/ 1575872 w 1575872"/>
              <a:gd name="connsiteY1" fmla="*/ 0 h 848943"/>
              <a:gd name="connsiteX2" fmla="*/ 1575872 w 1575872"/>
              <a:gd name="connsiteY2" fmla="*/ 848943 h 848943"/>
              <a:gd name="connsiteX3" fmla="*/ 0 w 1575872"/>
              <a:gd name="connsiteY3" fmla="*/ 848943 h 848943"/>
              <a:gd name="connsiteX4" fmla="*/ 0 w 1575872"/>
              <a:gd name="connsiteY4" fmla="*/ 0 h 848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5872" h="848943">
                <a:moveTo>
                  <a:pt x="0" y="0"/>
                </a:moveTo>
                <a:lnTo>
                  <a:pt x="1575872" y="0"/>
                </a:lnTo>
                <a:lnTo>
                  <a:pt x="1575872" y="848943"/>
                </a:lnTo>
                <a:lnTo>
                  <a:pt x="0" y="848943"/>
                </a:lnTo>
                <a:lnTo>
                  <a:pt x="0" y="0"/>
                </a:lnTo>
                <a:close/>
              </a:path>
            </a:pathLst>
          </a:custGeom>
          <a:solidFill>
            <a:srgbClr val="32CB3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lIns="41910" tIns="41910" rIns="41910" bIns="41910" spcCol="1270" anchor="ctr"/>
          <a:lstStyle/>
          <a:p>
            <a:pPr algn="ctr" defTabSz="488950" eaLnBrk="1" hangingPunct="1">
              <a:lnSpc>
                <a:spcPct val="90000"/>
              </a:lnSpc>
              <a:spcAft>
                <a:spcPct val="35000"/>
              </a:spcAft>
              <a:defRPr/>
            </a:pPr>
            <a:r>
              <a:rPr lang="en-US" sz="2400" b="1" dirty="0">
                <a:effectLst>
                  <a:outerShdw blurRad="38100" dist="38100" dir="2700000" algn="tl">
                    <a:srgbClr val="000000">
                      <a:alpha val="43137"/>
                    </a:srgbClr>
                  </a:outerShdw>
                </a:effectLst>
                <a:latin typeface="Arial" pitchFamily="34" charset="0"/>
                <a:cs typeface="Arial" pitchFamily="34" charset="0"/>
              </a:rPr>
              <a:t>U.S. Court of Federal Claims</a:t>
            </a:r>
          </a:p>
        </p:txBody>
      </p:sp>
      <p:sp>
        <p:nvSpPr>
          <p:cNvPr id="17" name="Freeform 16"/>
          <p:cNvSpPr/>
          <p:nvPr/>
        </p:nvSpPr>
        <p:spPr>
          <a:xfrm>
            <a:off x="1280160" y="2741786"/>
            <a:ext cx="6583680" cy="640080"/>
          </a:xfrm>
          <a:custGeom>
            <a:avLst/>
            <a:gdLst>
              <a:gd name="connsiteX0" fmla="*/ 0 w 1575872"/>
              <a:gd name="connsiteY0" fmla="*/ 0 h 848943"/>
              <a:gd name="connsiteX1" fmla="*/ 1575872 w 1575872"/>
              <a:gd name="connsiteY1" fmla="*/ 0 h 848943"/>
              <a:gd name="connsiteX2" fmla="*/ 1575872 w 1575872"/>
              <a:gd name="connsiteY2" fmla="*/ 848943 h 848943"/>
              <a:gd name="connsiteX3" fmla="*/ 0 w 1575872"/>
              <a:gd name="connsiteY3" fmla="*/ 848943 h 848943"/>
              <a:gd name="connsiteX4" fmla="*/ 0 w 1575872"/>
              <a:gd name="connsiteY4" fmla="*/ 0 h 848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5872" h="848943">
                <a:moveTo>
                  <a:pt x="0" y="0"/>
                </a:moveTo>
                <a:lnTo>
                  <a:pt x="1575872" y="0"/>
                </a:lnTo>
                <a:lnTo>
                  <a:pt x="1575872" y="848943"/>
                </a:lnTo>
                <a:lnTo>
                  <a:pt x="0" y="848943"/>
                </a:lnTo>
                <a:lnTo>
                  <a:pt x="0" y="0"/>
                </a:lnTo>
                <a:close/>
              </a:path>
            </a:pathLst>
          </a:custGeom>
          <a:solidFill>
            <a:srgbClr val="FF97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lIns="41910" tIns="41910" rIns="41910" bIns="41910" spcCol="1270" anchor="ctr"/>
          <a:lstStyle/>
          <a:p>
            <a:pPr algn="ctr" defTabSz="488950" eaLnBrk="1" hangingPunct="1">
              <a:lnSpc>
                <a:spcPct val="90000"/>
              </a:lnSpc>
              <a:spcAft>
                <a:spcPct val="35000"/>
              </a:spcAft>
              <a:defRPr/>
            </a:pPr>
            <a:r>
              <a:rPr lang="en-US" sz="2350" b="1" dirty="0">
                <a:effectLst>
                  <a:outerShdw blurRad="38100" dist="38100" dir="2700000" algn="tl">
                    <a:srgbClr val="000000">
                      <a:alpha val="43137"/>
                    </a:srgbClr>
                  </a:outerShdw>
                </a:effectLst>
                <a:latin typeface="Arial" pitchFamily="34" charset="0"/>
                <a:cs typeface="Arial" pitchFamily="34" charset="0"/>
              </a:rPr>
              <a:t>U.S. Court of Appeals for the Federal Circuit</a:t>
            </a:r>
          </a:p>
        </p:txBody>
      </p:sp>
      <p:sp>
        <p:nvSpPr>
          <p:cNvPr id="4" name="Freeform 3"/>
          <p:cNvSpPr/>
          <p:nvPr/>
        </p:nvSpPr>
        <p:spPr>
          <a:xfrm>
            <a:off x="1737360" y="1597361"/>
            <a:ext cx="5669280" cy="640080"/>
          </a:xfrm>
          <a:custGeom>
            <a:avLst/>
            <a:gdLst>
              <a:gd name="connsiteX0" fmla="*/ 0 w 1575872"/>
              <a:gd name="connsiteY0" fmla="*/ 0 h 848943"/>
              <a:gd name="connsiteX1" fmla="*/ 1575872 w 1575872"/>
              <a:gd name="connsiteY1" fmla="*/ 0 h 848943"/>
              <a:gd name="connsiteX2" fmla="*/ 1575872 w 1575872"/>
              <a:gd name="connsiteY2" fmla="*/ 848943 h 848943"/>
              <a:gd name="connsiteX3" fmla="*/ 0 w 1575872"/>
              <a:gd name="connsiteY3" fmla="*/ 848943 h 848943"/>
              <a:gd name="connsiteX4" fmla="*/ 0 w 1575872"/>
              <a:gd name="connsiteY4" fmla="*/ 0 h 848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5872" h="848943">
                <a:moveTo>
                  <a:pt x="0" y="0"/>
                </a:moveTo>
                <a:lnTo>
                  <a:pt x="1575872" y="0"/>
                </a:lnTo>
                <a:lnTo>
                  <a:pt x="1575872" y="848943"/>
                </a:lnTo>
                <a:lnTo>
                  <a:pt x="0" y="848943"/>
                </a:lnTo>
                <a:lnTo>
                  <a:pt x="0" y="0"/>
                </a:lnTo>
                <a:close/>
              </a:path>
            </a:pathLst>
          </a:custGeom>
          <a:solidFill>
            <a:srgbClr val="743ECD"/>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lIns="41910" tIns="41910" rIns="41910" bIns="41910" spcCol="1270" anchor="ctr"/>
          <a:lstStyle/>
          <a:p>
            <a:pPr algn="ctr" defTabSz="488950" eaLnBrk="1" hangingPunct="1">
              <a:lnSpc>
                <a:spcPct val="90000"/>
              </a:lnSpc>
              <a:spcAft>
                <a:spcPct val="35000"/>
              </a:spcAft>
              <a:defRPr/>
            </a:pPr>
            <a:r>
              <a:rPr lang="en-US" sz="2400" b="1" dirty="0">
                <a:effectLst>
                  <a:outerShdw blurRad="38100" dist="38100" dir="2700000" algn="tl">
                    <a:srgbClr val="000000">
                      <a:alpha val="43137"/>
                    </a:srgbClr>
                  </a:outerShdw>
                </a:effectLst>
                <a:latin typeface="Arial" pitchFamily="34" charset="0"/>
                <a:cs typeface="Arial" pitchFamily="34" charset="0"/>
              </a:rPr>
              <a:t>U.S. Supreme Court</a:t>
            </a:r>
          </a:p>
        </p:txBody>
      </p:sp>
      <p:sp>
        <p:nvSpPr>
          <p:cNvPr id="7" name="Slide Number Placeholder 6"/>
          <p:cNvSpPr>
            <a:spLocks noGrp="1"/>
          </p:cNvSpPr>
          <p:nvPr>
            <p:ph type="sldNum" sz="quarter" idx="11"/>
          </p:nvPr>
        </p:nvSpPr>
        <p:spPr/>
        <p:txBody>
          <a:bodyPr/>
          <a:lstStyle/>
          <a:p>
            <a:pPr>
              <a:defRPr/>
            </a:pPr>
            <a:fld id="{CE48B218-6DB8-461B-AFEA-03570DB8CFD7}" type="slidenum">
              <a:rPr lang="en-US" altLang="en-US" smtClean="0"/>
              <a:pPr>
                <a:defRPr/>
              </a:pPr>
              <a:t>27</a:t>
            </a:fld>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Rectangle 4"/>
          <p:cNvSpPr>
            <a:spLocks noGrp="1" noRot="1" noChangeArrowheads="1"/>
          </p:cNvSpPr>
          <p:nvPr>
            <p:ph type="title"/>
          </p:nvPr>
        </p:nvSpPr>
        <p:spPr>
          <a:xfrm>
            <a:off x="0" y="0"/>
            <a:ext cx="9144000" cy="762000"/>
          </a:xfrm>
        </p:spPr>
        <p:txBody>
          <a:bodyPr/>
          <a:lstStyle/>
          <a:p>
            <a:pPr eaLnBrk="1" hangingPunct="1">
              <a:defRPr/>
            </a:pPr>
            <a:r>
              <a:rPr lang="en-US" sz="2800" dirty="0">
                <a:latin typeface="Arial" pitchFamily="34" charset="0"/>
                <a:cs typeface="Arial" pitchFamily="34" charset="0"/>
              </a:rPr>
              <a:t>Appeals Process for Vaccine Act Cases</a:t>
            </a:r>
          </a:p>
        </p:txBody>
      </p:sp>
      <p:sp>
        <p:nvSpPr>
          <p:cNvPr id="37" name="_s1049"/>
          <p:cNvSpPr>
            <a:spLocks noChangeArrowheads="1"/>
          </p:cNvSpPr>
          <p:nvPr/>
        </p:nvSpPr>
        <p:spPr bwMode="auto">
          <a:xfrm>
            <a:off x="2511241" y="875818"/>
            <a:ext cx="914710" cy="273464"/>
          </a:xfrm>
          <a:prstGeom prst="roundRect">
            <a:avLst>
              <a:gd name="adj" fmla="val 16667"/>
            </a:avLst>
          </a:prstGeom>
          <a:solidFill>
            <a:schemeClr val="bg1">
              <a:lumMod val="60000"/>
              <a:lumOff val="4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No Appeal</a:t>
            </a:r>
          </a:p>
        </p:txBody>
      </p:sp>
      <p:sp>
        <p:nvSpPr>
          <p:cNvPr id="38" name="_s1049"/>
          <p:cNvSpPr>
            <a:spLocks noChangeArrowheads="1"/>
          </p:cNvSpPr>
          <p:nvPr/>
        </p:nvSpPr>
        <p:spPr bwMode="auto">
          <a:xfrm>
            <a:off x="4024101" y="875257"/>
            <a:ext cx="914710" cy="273464"/>
          </a:xfrm>
          <a:prstGeom prst="roundRect">
            <a:avLst>
              <a:gd name="adj" fmla="val 16667"/>
            </a:avLst>
          </a:prstGeom>
          <a:solidFill>
            <a:schemeClr val="bg1">
              <a:lumMod val="60000"/>
              <a:lumOff val="4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Judgment</a:t>
            </a:r>
          </a:p>
        </p:txBody>
      </p:sp>
      <p:sp>
        <p:nvSpPr>
          <p:cNvPr id="39" name="_s1049"/>
          <p:cNvSpPr>
            <a:spLocks noChangeArrowheads="1"/>
          </p:cNvSpPr>
          <p:nvPr/>
        </p:nvSpPr>
        <p:spPr bwMode="auto">
          <a:xfrm>
            <a:off x="6802626" y="2174867"/>
            <a:ext cx="914710"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Affirm</a:t>
            </a:r>
          </a:p>
        </p:txBody>
      </p:sp>
      <p:sp>
        <p:nvSpPr>
          <p:cNvPr id="40" name="_s1049"/>
          <p:cNvSpPr>
            <a:spLocks noChangeArrowheads="1"/>
          </p:cNvSpPr>
          <p:nvPr/>
        </p:nvSpPr>
        <p:spPr bwMode="auto">
          <a:xfrm>
            <a:off x="4348871" y="2167962"/>
            <a:ext cx="914710"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Reverse</a:t>
            </a:r>
          </a:p>
        </p:txBody>
      </p:sp>
      <p:sp>
        <p:nvSpPr>
          <p:cNvPr id="41" name="_s1049"/>
          <p:cNvSpPr>
            <a:spLocks noChangeArrowheads="1"/>
          </p:cNvSpPr>
          <p:nvPr/>
        </p:nvSpPr>
        <p:spPr bwMode="auto">
          <a:xfrm>
            <a:off x="3677795" y="2752205"/>
            <a:ext cx="914710"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Remand</a:t>
            </a:r>
          </a:p>
        </p:txBody>
      </p:sp>
      <p:sp>
        <p:nvSpPr>
          <p:cNvPr id="42" name="_s1049"/>
          <p:cNvSpPr>
            <a:spLocks noChangeArrowheads="1"/>
          </p:cNvSpPr>
          <p:nvPr/>
        </p:nvSpPr>
        <p:spPr bwMode="auto">
          <a:xfrm>
            <a:off x="4982190" y="2752206"/>
            <a:ext cx="914710"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Reversal</a:t>
            </a:r>
          </a:p>
        </p:txBody>
      </p:sp>
      <p:sp>
        <p:nvSpPr>
          <p:cNvPr id="43" name="_s1049"/>
          <p:cNvSpPr>
            <a:spLocks noChangeArrowheads="1"/>
          </p:cNvSpPr>
          <p:nvPr/>
        </p:nvSpPr>
        <p:spPr bwMode="auto">
          <a:xfrm>
            <a:off x="216877" y="1012610"/>
            <a:ext cx="1828800" cy="457200"/>
          </a:xfrm>
          <a:prstGeom prst="roundRect">
            <a:avLst>
              <a:gd name="adj" fmla="val 16667"/>
            </a:avLst>
          </a:prstGeom>
          <a:solidFill>
            <a:srgbClr val="FF32CB"/>
          </a:solidFill>
          <a:ln w="9525">
            <a:noFill/>
            <a:round/>
            <a:headEnd/>
            <a:tailEnd/>
          </a:ln>
          <a:effectLst>
            <a:outerShdw blurRad="44450" dist="27940" dir="5400000" algn="ctr">
              <a:srgbClr val="000000">
                <a:alpha val="32000"/>
              </a:srgbClr>
            </a:outerShdw>
          </a:effectLst>
        </p:spPr>
        <p:txBody>
          <a:bodyPr wrap="squar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Office of Special Masters</a:t>
            </a:r>
          </a:p>
        </p:txBody>
      </p:sp>
      <p:sp>
        <p:nvSpPr>
          <p:cNvPr id="44" name="_s1049"/>
          <p:cNvSpPr>
            <a:spLocks noChangeArrowheads="1"/>
          </p:cNvSpPr>
          <p:nvPr/>
        </p:nvSpPr>
        <p:spPr bwMode="auto">
          <a:xfrm>
            <a:off x="4281819" y="1413793"/>
            <a:ext cx="3657600" cy="457200"/>
          </a:xfrm>
          <a:prstGeom prst="roundRect">
            <a:avLst>
              <a:gd name="adj" fmla="val 16667"/>
            </a:avLst>
          </a:prstGeom>
          <a:solidFill>
            <a:srgbClr val="32CB32"/>
          </a:solidFill>
          <a:ln w="9525">
            <a:noFill/>
            <a:round/>
            <a:headEnd/>
            <a:tailEnd/>
          </a:ln>
          <a:effectLst>
            <a:outerShdw blurRad="44450" dist="27940" dir="5400000" algn="ctr">
              <a:srgbClr val="000000">
                <a:alpha val="32000"/>
              </a:srgbClr>
            </a:outerShdw>
          </a:effectLst>
        </p:spPr>
        <p:txBody>
          <a:bodyPr wrap="squar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U.S. Court of Federal Claims</a:t>
            </a:r>
          </a:p>
        </p:txBody>
      </p:sp>
      <p:sp>
        <p:nvSpPr>
          <p:cNvPr id="45" name="_s1049"/>
          <p:cNvSpPr>
            <a:spLocks noChangeArrowheads="1"/>
          </p:cNvSpPr>
          <p:nvPr/>
        </p:nvSpPr>
        <p:spPr bwMode="auto">
          <a:xfrm>
            <a:off x="4281819" y="3460378"/>
            <a:ext cx="3657600" cy="457200"/>
          </a:xfrm>
          <a:prstGeom prst="roundRect">
            <a:avLst>
              <a:gd name="adj" fmla="val 16667"/>
            </a:avLst>
          </a:prstGeom>
          <a:solidFill>
            <a:srgbClr val="FF9700"/>
          </a:solidFill>
          <a:ln w="9525">
            <a:noFill/>
            <a:round/>
            <a:headEnd/>
            <a:tailEnd/>
          </a:ln>
          <a:effectLst>
            <a:outerShdw blurRad="44450" dist="27940" dir="5400000" algn="ctr">
              <a:srgbClr val="000000">
                <a:alpha val="32000"/>
              </a:srgbClr>
            </a:outerShdw>
          </a:effectLst>
        </p:spPr>
        <p:txBody>
          <a:bodyPr wrap="squar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U.S. Court of Appeals for the Federal Circuit</a:t>
            </a:r>
          </a:p>
        </p:txBody>
      </p:sp>
      <p:sp>
        <p:nvSpPr>
          <p:cNvPr id="46" name="_s1049"/>
          <p:cNvSpPr>
            <a:spLocks noChangeArrowheads="1"/>
          </p:cNvSpPr>
          <p:nvPr/>
        </p:nvSpPr>
        <p:spPr bwMode="auto">
          <a:xfrm>
            <a:off x="4281819" y="5796849"/>
            <a:ext cx="3657600" cy="457200"/>
          </a:xfrm>
          <a:prstGeom prst="roundRect">
            <a:avLst>
              <a:gd name="adj" fmla="val 16667"/>
            </a:avLst>
          </a:prstGeom>
          <a:solidFill>
            <a:srgbClr val="743ECD"/>
          </a:solidFill>
          <a:ln w="9525">
            <a:noFill/>
            <a:round/>
            <a:headEnd/>
            <a:tailEnd/>
          </a:ln>
          <a:effectLst>
            <a:outerShdw blurRad="44450" dist="27940" dir="5400000" algn="ctr">
              <a:srgbClr val="000000">
                <a:alpha val="32000"/>
              </a:srgbClr>
            </a:outerShdw>
          </a:effectLst>
        </p:spPr>
        <p:txBody>
          <a:bodyPr wrap="squar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U.S. Supreme Court</a:t>
            </a:r>
          </a:p>
        </p:txBody>
      </p:sp>
      <p:sp>
        <p:nvSpPr>
          <p:cNvPr id="47" name="_s1049"/>
          <p:cNvSpPr>
            <a:spLocks noChangeArrowheads="1"/>
          </p:cNvSpPr>
          <p:nvPr/>
        </p:nvSpPr>
        <p:spPr bwMode="auto">
          <a:xfrm>
            <a:off x="2511241" y="1507308"/>
            <a:ext cx="914710"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Appeal</a:t>
            </a:r>
          </a:p>
        </p:txBody>
      </p:sp>
      <p:sp>
        <p:nvSpPr>
          <p:cNvPr id="48" name="_s1049"/>
          <p:cNvSpPr>
            <a:spLocks noChangeArrowheads="1"/>
          </p:cNvSpPr>
          <p:nvPr/>
        </p:nvSpPr>
        <p:spPr bwMode="auto">
          <a:xfrm>
            <a:off x="4422491" y="4366411"/>
            <a:ext cx="914710"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Affirm</a:t>
            </a:r>
          </a:p>
        </p:txBody>
      </p:sp>
      <p:sp>
        <p:nvSpPr>
          <p:cNvPr id="50" name="_s1049"/>
          <p:cNvSpPr>
            <a:spLocks noChangeArrowheads="1"/>
          </p:cNvSpPr>
          <p:nvPr/>
        </p:nvSpPr>
        <p:spPr bwMode="auto">
          <a:xfrm>
            <a:off x="6223954" y="4884472"/>
            <a:ext cx="914710"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Reversal</a:t>
            </a:r>
          </a:p>
        </p:txBody>
      </p:sp>
      <p:sp>
        <p:nvSpPr>
          <p:cNvPr id="51" name="_s1049"/>
          <p:cNvSpPr>
            <a:spLocks noChangeArrowheads="1"/>
          </p:cNvSpPr>
          <p:nvPr/>
        </p:nvSpPr>
        <p:spPr bwMode="auto">
          <a:xfrm>
            <a:off x="7315200" y="4884472"/>
            <a:ext cx="914710"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Remand</a:t>
            </a:r>
          </a:p>
        </p:txBody>
      </p:sp>
      <p:sp>
        <p:nvSpPr>
          <p:cNvPr id="52" name="_s1049"/>
          <p:cNvSpPr>
            <a:spLocks noChangeArrowheads="1"/>
          </p:cNvSpPr>
          <p:nvPr/>
        </p:nvSpPr>
        <p:spPr bwMode="auto">
          <a:xfrm>
            <a:off x="6802626" y="4366411"/>
            <a:ext cx="882162" cy="273464"/>
          </a:xfrm>
          <a:prstGeom prst="roundRect">
            <a:avLst>
              <a:gd name="adj" fmla="val 16667"/>
            </a:avLst>
          </a:prstGeom>
          <a:solidFill>
            <a:schemeClr val="bg1">
              <a:lumMod val="40000"/>
              <a:lumOff val="60000"/>
            </a:schemeClr>
          </a:solidFill>
          <a:ln w="9525">
            <a:noFill/>
            <a:round/>
            <a:headEnd/>
            <a:tailEnd/>
          </a:ln>
          <a:effectLst>
            <a:outerShdw blurRad="44450" dist="27940" dir="5400000" algn="ctr">
              <a:srgbClr val="000000">
                <a:alpha val="32000"/>
              </a:srgbClr>
            </a:outerShdw>
          </a:effectLst>
        </p:spPr>
        <p:txBody>
          <a:bodyPr wrap="none" lIns="0" tIns="0" rIns="0" bIns="0"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b="1" dirty="0">
                <a:effectLst>
                  <a:outerShdw blurRad="38100" dist="38100" dir="2700000" algn="tl">
                    <a:srgbClr val="000000">
                      <a:alpha val="43137"/>
                    </a:srgbClr>
                  </a:outerShdw>
                </a:effectLst>
                <a:latin typeface="Arial" panose="020B0604020202020204" pitchFamily="34" charset="0"/>
              </a:rPr>
              <a:t>Reverse</a:t>
            </a:r>
          </a:p>
        </p:txBody>
      </p:sp>
      <p:cxnSp>
        <p:nvCxnSpPr>
          <p:cNvPr id="4" name="Elbow Connector 3"/>
          <p:cNvCxnSpPr>
            <a:stCxn id="50" idx="2"/>
            <a:endCxn id="46" idx="0"/>
          </p:cNvCxnSpPr>
          <p:nvPr/>
        </p:nvCxnSpPr>
        <p:spPr>
          <a:xfrm rot="5400000">
            <a:off x="6076508" y="5192047"/>
            <a:ext cx="638913" cy="570690"/>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Elbow Connector 5"/>
          <p:cNvCxnSpPr>
            <a:stCxn id="48" idx="2"/>
            <a:endCxn id="46" idx="0"/>
          </p:cNvCxnSpPr>
          <p:nvPr/>
        </p:nvCxnSpPr>
        <p:spPr>
          <a:xfrm rot="16200000" flipH="1">
            <a:off x="4916745" y="4602975"/>
            <a:ext cx="1156974" cy="1230773"/>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52" idx="2"/>
            <a:endCxn id="50" idx="0"/>
          </p:cNvCxnSpPr>
          <p:nvPr/>
        </p:nvCxnSpPr>
        <p:spPr>
          <a:xfrm rot="5400000">
            <a:off x="6840210" y="4480974"/>
            <a:ext cx="244597" cy="562398"/>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52" idx="2"/>
            <a:endCxn id="51" idx="0"/>
          </p:cNvCxnSpPr>
          <p:nvPr/>
        </p:nvCxnSpPr>
        <p:spPr>
          <a:xfrm rot="16200000" flipH="1">
            <a:off x="7385833" y="4497749"/>
            <a:ext cx="244597" cy="528848"/>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45" idx="2"/>
            <a:endCxn id="48" idx="0"/>
          </p:cNvCxnSpPr>
          <p:nvPr/>
        </p:nvCxnSpPr>
        <p:spPr>
          <a:xfrm rot="5400000">
            <a:off x="5270817" y="3526608"/>
            <a:ext cx="448833" cy="1230773"/>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45" idx="2"/>
            <a:endCxn id="52" idx="0"/>
          </p:cNvCxnSpPr>
          <p:nvPr/>
        </p:nvCxnSpPr>
        <p:spPr>
          <a:xfrm rot="16200000" flipH="1">
            <a:off x="6452747" y="3575450"/>
            <a:ext cx="448833" cy="1133088"/>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1" idx="3"/>
            <a:endCxn id="44" idx="3"/>
          </p:cNvCxnSpPr>
          <p:nvPr/>
        </p:nvCxnSpPr>
        <p:spPr>
          <a:xfrm flipH="1" flipV="1">
            <a:off x="7939419" y="1642393"/>
            <a:ext cx="290491" cy="3378811"/>
          </a:xfrm>
          <a:prstGeom prst="bentConnector3">
            <a:avLst>
              <a:gd name="adj1" fmla="val -78694"/>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44" idx="2"/>
            <a:endCxn id="40" idx="0"/>
          </p:cNvCxnSpPr>
          <p:nvPr/>
        </p:nvCxnSpPr>
        <p:spPr>
          <a:xfrm rot="5400000">
            <a:off x="5309939" y="1367281"/>
            <a:ext cx="296969" cy="1304393"/>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44" idx="2"/>
            <a:endCxn id="39" idx="0"/>
          </p:cNvCxnSpPr>
          <p:nvPr/>
        </p:nvCxnSpPr>
        <p:spPr>
          <a:xfrm rot="16200000" flipH="1">
            <a:off x="6533363" y="1448249"/>
            <a:ext cx="303874" cy="1149362"/>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008" name="Elbow Connector 43007"/>
          <p:cNvCxnSpPr>
            <a:stCxn id="39" idx="2"/>
            <a:endCxn id="45" idx="0"/>
          </p:cNvCxnSpPr>
          <p:nvPr/>
        </p:nvCxnSpPr>
        <p:spPr>
          <a:xfrm rot="5400000">
            <a:off x="6179277" y="2379673"/>
            <a:ext cx="1012047" cy="1149362"/>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010" name="Elbow Connector 43009"/>
          <p:cNvCxnSpPr>
            <a:stCxn id="42" idx="2"/>
            <a:endCxn id="45" idx="0"/>
          </p:cNvCxnSpPr>
          <p:nvPr/>
        </p:nvCxnSpPr>
        <p:spPr>
          <a:xfrm rot="16200000" flipH="1">
            <a:off x="5557728" y="2907487"/>
            <a:ext cx="434708" cy="67107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030" name="Elbow Connector 43029"/>
          <p:cNvCxnSpPr>
            <a:stCxn id="41" idx="1"/>
            <a:endCxn id="43" idx="2"/>
          </p:cNvCxnSpPr>
          <p:nvPr/>
        </p:nvCxnSpPr>
        <p:spPr>
          <a:xfrm rot="10800000">
            <a:off x="1131277" y="1469811"/>
            <a:ext cx="2546518" cy="1419127"/>
          </a:xfrm>
          <a:prstGeom prst="bentConnector2">
            <a:avLst/>
          </a:prstGeom>
          <a:ln w="28575">
            <a:solidFill>
              <a:schemeClr val="tx1"/>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032" name="Elbow Connector 43031"/>
          <p:cNvCxnSpPr>
            <a:stCxn id="43" idx="3"/>
            <a:endCxn id="47" idx="1"/>
          </p:cNvCxnSpPr>
          <p:nvPr/>
        </p:nvCxnSpPr>
        <p:spPr>
          <a:xfrm>
            <a:off x="2045677" y="1241210"/>
            <a:ext cx="465564" cy="402830"/>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034" name="Elbow Connector 43033"/>
          <p:cNvCxnSpPr>
            <a:stCxn id="43" idx="3"/>
            <a:endCxn id="37" idx="1"/>
          </p:cNvCxnSpPr>
          <p:nvPr/>
        </p:nvCxnSpPr>
        <p:spPr>
          <a:xfrm flipV="1">
            <a:off x="2045677" y="1012550"/>
            <a:ext cx="465564" cy="228660"/>
          </a:xfrm>
          <a:prstGeom prst="bentConnector3">
            <a:avLst/>
          </a:prstGeom>
          <a:ln w="285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3037" name="Elbow Connector 43036"/>
          <p:cNvCxnSpPr>
            <a:stCxn id="37" idx="3"/>
            <a:endCxn id="38" idx="1"/>
          </p:cNvCxnSpPr>
          <p:nvPr/>
        </p:nvCxnSpPr>
        <p:spPr>
          <a:xfrm flipV="1">
            <a:off x="3425951" y="1011989"/>
            <a:ext cx="598150" cy="561"/>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039" name="Elbow Connector 43038"/>
          <p:cNvCxnSpPr>
            <a:stCxn id="47" idx="3"/>
            <a:endCxn id="44" idx="1"/>
          </p:cNvCxnSpPr>
          <p:nvPr/>
        </p:nvCxnSpPr>
        <p:spPr>
          <a:xfrm flipV="1">
            <a:off x="3425951" y="1642393"/>
            <a:ext cx="855868" cy="1647"/>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40" idx="2"/>
            <a:endCxn id="41" idx="0"/>
          </p:cNvCxnSpPr>
          <p:nvPr/>
        </p:nvCxnSpPr>
        <p:spPr>
          <a:xfrm rot="5400000">
            <a:off x="4315299" y="2261277"/>
            <a:ext cx="310779" cy="671076"/>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40" idx="2"/>
            <a:endCxn id="42" idx="0"/>
          </p:cNvCxnSpPr>
          <p:nvPr/>
        </p:nvCxnSpPr>
        <p:spPr>
          <a:xfrm rot="16200000" flipH="1">
            <a:off x="4967495" y="2280156"/>
            <a:ext cx="310780" cy="633319"/>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1"/>
          </p:nvPr>
        </p:nvSpPr>
        <p:spPr/>
        <p:txBody>
          <a:bodyPr/>
          <a:lstStyle/>
          <a:p>
            <a:pPr>
              <a:defRPr/>
            </a:pPr>
            <a:fld id="{CE48B218-6DB8-461B-AFEA-03570DB8CFD7}" type="slidenum">
              <a:rPr lang="en-US" altLang="en-US" smtClean="0"/>
              <a:pPr>
                <a:defRPr/>
              </a:pPr>
              <a:t>28</a:t>
            </a:fld>
            <a:endParaRPr lang="en-US" altLang="en-US" dirty="0"/>
          </a:p>
        </p:txBody>
      </p:sp>
    </p:spTree>
    <p:extLst>
      <p:ext uri="{BB962C8B-B14F-4D97-AF65-F5344CB8AC3E}">
        <p14:creationId xmlns:p14="http://schemas.microsoft.com/office/powerpoint/2010/main" val="83448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US" dirty="0">
                <a:latin typeface="Arial" pitchFamily="34" charset="0"/>
                <a:cs typeface="Arial" pitchFamily="34" charset="0"/>
              </a:rPr>
              <a:t>Statistics</a:t>
            </a:r>
            <a:br>
              <a:rPr lang="en-US" dirty="0">
                <a:latin typeface="Arial" pitchFamily="34" charset="0"/>
                <a:cs typeface="Arial" pitchFamily="34" charset="0"/>
              </a:rPr>
            </a:br>
            <a:r>
              <a:rPr lang="en-US" sz="2000" dirty="0">
                <a:solidFill>
                  <a:srgbClr val="FFFF00"/>
                </a:solidFill>
                <a:latin typeface="Arial" pitchFamily="34" charset="0"/>
                <a:cs typeface="Arial" pitchFamily="34" charset="0"/>
              </a:rPr>
              <a:t>Reporting Period: 5/16/22 – 8/15/22</a:t>
            </a:r>
          </a:p>
        </p:txBody>
      </p:sp>
      <p:sp>
        <p:nvSpPr>
          <p:cNvPr id="36867" name="Rectangle 3"/>
          <p:cNvSpPr>
            <a:spLocks noGrp="1" noChangeArrowheads="1"/>
          </p:cNvSpPr>
          <p:nvPr>
            <p:ph type="body" idx="1"/>
          </p:nvPr>
        </p:nvSpPr>
        <p:spPr>
          <a:xfrm>
            <a:off x="647700" y="1550482"/>
            <a:ext cx="7848601" cy="4697918"/>
          </a:xfrm>
        </p:spPr>
        <p:txBody>
          <a:bodyPr/>
          <a:lstStyle/>
          <a:p>
            <a:pPr marL="0" indent="0" eaLnBrk="1" hangingPunct="1">
              <a:spcBef>
                <a:spcPts val="0"/>
              </a:spcBef>
              <a:spcAft>
                <a:spcPts val="1200"/>
              </a:spcAft>
              <a:buFont typeface="Wingdings" panose="05000000000000000000" pitchFamily="2" charset="2"/>
              <a:buNone/>
              <a:defRPr/>
            </a:pPr>
            <a:r>
              <a:rPr lang="en-US" sz="2000" b="1" dirty="0">
                <a:latin typeface="Arial" pitchFamily="34" charset="0"/>
                <a:cs typeface="Arial" pitchFamily="34" charset="0"/>
              </a:rPr>
              <a:t>Total Petitions Adjudicated this Reporting Period: </a:t>
            </a:r>
            <a:r>
              <a:rPr lang="en-US" sz="2000" b="1" dirty="0">
                <a:solidFill>
                  <a:srgbClr val="FFFF00"/>
                </a:solidFill>
                <a:latin typeface="Arial" pitchFamily="34" charset="0"/>
                <a:cs typeface="Arial" pitchFamily="34" charset="0"/>
              </a:rPr>
              <a:t>260</a:t>
            </a:r>
          </a:p>
          <a:p>
            <a:pPr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Cases Compensated: </a:t>
            </a:r>
            <a:r>
              <a:rPr lang="en-US" sz="1800" b="1" dirty="0">
                <a:solidFill>
                  <a:srgbClr val="FFFF00"/>
                </a:solidFill>
                <a:latin typeface="Arial" pitchFamily="34" charset="0"/>
                <a:cs typeface="Arial" pitchFamily="34" charset="0"/>
              </a:rPr>
              <a:t>210</a:t>
            </a:r>
          </a:p>
          <a:p>
            <a:pPr lvl="2"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Cases conceded by HHS:  </a:t>
            </a:r>
            <a:r>
              <a:rPr lang="en-US" sz="1800" b="1" dirty="0">
                <a:solidFill>
                  <a:srgbClr val="FFFF00"/>
                </a:solidFill>
                <a:latin typeface="Arial" pitchFamily="34" charset="0"/>
                <a:cs typeface="Arial" pitchFamily="34" charset="0"/>
              </a:rPr>
              <a:t>78</a:t>
            </a:r>
          </a:p>
          <a:p>
            <a:pPr lvl="4"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Decisions awarding Damages: </a:t>
            </a:r>
            <a:r>
              <a:rPr lang="en-US" sz="1800" b="1" dirty="0">
                <a:solidFill>
                  <a:srgbClr val="FFFF00"/>
                </a:solidFill>
                <a:latin typeface="Arial" pitchFamily="34" charset="0"/>
                <a:cs typeface="Arial" pitchFamily="34" charset="0"/>
              </a:rPr>
              <a:t>10</a:t>
            </a:r>
          </a:p>
          <a:p>
            <a:pPr lvl="4"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Decisions adopting Proffer:  </a:t>
            </a:r>
            <a:r>
              <a:rPr lang="en-US" sz="1800" b="1" dirty="0">
                <a:solidFill>
                  <a:srgbClr val="FFFF00"/>
                </a:solidFill>
                <a:latin typeface="Arial" pitchFamily="34" charset="0"/>
                <a:cs typeface="Arial" pitchFamily="34" charset="0"/>
              </a:rPr>
              <a:t>67</a:t>
            </a:r>
          </a:p>
          <a:p>
            <a:pPr lvl="4"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Decisions adopting Settlement:  </a:t>
            </a:r>
            <a:r>
              <a:rPr lang="en-US" sz="1800" b="1" dirty="0">
                <a:solidFill>
                  <a:srgbClr val="FFFF00"/>
                </a:solidFill>
                <a:latin typeface="Arial" pitchFamily="34" charset="0"/>
                <a:cs typeface="Arial" pitchFamily="34" charset="0"/>
              </a:rPr>
              <a:t>1</a:t>
            </a:r>
          </a:p>
          <a:p>
            <a:pPr lvl="2"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Cases not conceded by HHS:  </a:t>
            </a:r>
            <a:r>
              <a:rPr lang="en-US" sz="1800" b="1" dirty="0">
                <a:solidFill>
                  <a:srgbClr val="FFFF00"/>
                </a:solidFill>
                <a:latin typeface="Arial" pitchFamily="34" charset="0"/>
                <a:cs typeface="Arial" pitchFamily="34" charset="0"/>
              </a:rPr>
              <a:t>132</a:t>
            </a:r>
          </a:p>
          <a:p>
            <a:pPr lvl="4"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Decisions awarding Damages:  </a:t>
            </a:r>
            <a:r>
              <a:rPr lang="en-US" sz="1800" b="1" dirty="0">
                <a:solidFill>
                  <a:srgbClr val="FFFF00"/>
                </a:solidFill>
                <a:latin typeface="Arial" pitchFamily="34" charset="0"/>
                <a:cs typeface="Arial" pitchFamily="34" charset="0"/>
              </a:rPr>
              <a:t>7</a:t>
            </a:r>
          </a:p>
          <a:p>
            <a:pPr lvl="4"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Decisions adopting Proffer: </a:t>
            </a:r>
            <a:r>
              <a:rPr lang="en-US" sz="1800" b="1" dirty="0">
                <a:solidFill>
                  <a:srgbClr val="FFFF00"/>
                </a:solidFill>
                <a:latin typeface="Arial" pitchFamily="34" charset="0"/>
                <a:cs typeface="Arial" pitchFamily="34" charset="0"/>
              </a:rPr>
              <a:t>10</a:t>
            </a:r>
          </a:p>
          <a:p>
            <a:pPr lvl="4"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Decisions adopting Settlement: </a:t>
            </a:r>
            <a:r>
              <a:rPr lang="en-US" sz="1800" b="1" dirty="0">
                <a:solidFill>
                  <a:srgbClr val="FFFF00"/>
                </a:solidFill>
                <a:latin typeface="Arial" pitchFamily="34" charset="0"/>
                <a:cs typeface="Arial" pitchFamily="34" charset="0"/>
              </a:rPr>
              <a:t>115</a:t>
            </a:r>
          </a:p>
          <a:p>
            <a:pPr eaLnBrk="1" hangingPunct="1">
              <a:spcBef>
                <a:spcPts val="0"/>
              </a:spcBef>
              <a:spcAft>
                <a:spcPts val="800"/>
              </a:spcAft>
              <a:buClr>
                <a:srgbClr val="FFFF00"/>
              </a:buClr>
              <a:buSzPct val="100000"/>
              <a:buFont typeface="Wingdings" panose="05000000000000000000" pitchFamily="2" charset="2"/>
              <a:buChar char="Ø"/>
              <a:defRPr/>
            </a:pPr>
            <a:r>
              <a:rPr lang="en-US" sz="1800" b="1" dirty="0">
                <a:latin typeface="Arial" pitchFamily="34" charset="0"/>
                <a:cs typeface="Arial" pitchFamily="34" charset="0"/>
              </a:rPr>
              <a:t>Cases Not Compensated/Dismissed: </a:t>
            </a:r>
            <a:r>
              <a:rPr lang="en-US" sz="1800" b="1" dirty="0">
                <a:solidFill>
                  <a:srgbClr val="FFFF00"/>
                </a:solidFill>
                <a:latin typeface="Arial" pitchFamily="34" charset="0"/>
                <a:cs typeface="Arial" pitchFamily="34" charset="0"/>
              </a:rPr>
              <a:t>50</a:t>
            </a:r>
          </a:p>
        </p:txBody>
      </p:sp>
      <p:sp>
        <p:nvSpPr>
          <p:cNvPr id="5" name="Slide Number Placeholder 4"/>
          <p:cNvSpPr>
            <a:spLocks noGrp="1"/>
          </p:cNvSpPr>
          <p:nvPr>
            <p:ph type="sldNum" sz="quarter" idx="11"/>
          </p:nvPr>
        </p:nvSpPr>
        <p:spPr/>
        <p:txBody>
          <a:bodyPr/>
          <a:lstStyle/>
          <a:p>
            <a:pPr>
              <a:defRPr/>
            </a:pPr>
            <a:fld id="{003C3209-8EF1-4FC9-B373-6D7629C3F71F}" type="slidenum">
              <a:rPr lang="en-US" altLang="en-US" smtClean="0"/>
              <a:pPr>
                <a:defRPr/>
              </a:pPr>
              <a:t>3</a:t>
            </a:fld>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latin typeface="Arial" pitchFamily="34" charset="0"/>
                <a:cs typeface="Arial" pitchFamily="34" charset="0"/>
              </a:rPr>
              <a:t>Statistics</a:t>
            </a:r>
            <a:br>
              <a:rPr lang="en-US" dirty="0">
                <a:latin typeface="Arial" pitchFamily="34" charset="0"/>
                <a:cs typeface="Arial" pitchFamily="34" charset="0"/>
              </a:rPr>
            </a:br>
            <a:r>
              <a:rPr lang="en-US" sz="2000" dirty="0">
                <a:solidFill>
                  <a:srgbClr val="FFFF00"/>
                </a:solidFill>
                <a:latin typeface="Arial" pitchFamily="34" charset="0"/>
                <a:cs typeface="Arial" pitchFamily="34" charset="0"/>
              </a:rPr>
              <a:t>Reporting Period: 5/16/22 – 8/15/22</a:t>
            </a:r>
            <a:endParaRPr lang="en-US" sz="24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609600" y="2514600"/>
            <a:ext cx="7924800" cy="1904999"/>
          </a:xfrm>
        </p:spPr>
        <p:txBody>
          <a:bodyPr/>
          <a:lstStyle/>
          <a:p>
            <a:pPr eaLnBrk="1" hangingPunct="1">
              <a:lnSpc>
                <a:spcPct val="90000"/>
              </a:lnSpc>
              <a:buFont typeface="Wingdings" panose="05000000000000000000" pitchFamily="2" charset="2"/>
              <a:buNone/>
              <a:defRPr/>
            </a:pPr>
            <a:r>
              <a:rPr lang="en-US" sz="2000" b="1" dirty="0">
                <a:latin typeface="Arial" pitchFamily="34" charset="0"/>
                <a:cs typeface="Arial" pitchFamily="34" charset="0"/>
              </a:rPr>
              <a:t>Total Petitions Voluntarily Withdrawn this Reporting Period: </a:t>
            </a:r>
            <a:r>
              <a:rPr lang="en-US" sz="2000" b="1" dirty="0">
                <a:solidFill>
                  <a:srgbClr val="FFFF00"/>
                </a:solidFill>
                <a:latin typeface="Arial" pitchFamily="34" charset="0"/>
                <a:cs typeface="Arial" pitchFamily="34" charset="0"/>
              </a:rPr>
              <a:t>23</a:t>
            </a:r>
            <a:r>
              <a:rPr lang="en-US" sz="2000" b="1" dirty="0">
                <a:latin typeface="Arial" pitchFamily="34" charset="0"/>
                <a:cs typeface="Arial" pitchFamily="34" charset="0"/>
              </a:rPr>
              <a:t> </a:t>
            </a:r>
            <a:endParaRPr lang="en-US" sz="2000" b="1" dirty="0">
              <a:solidFill>
                <a:srgbClr val="FFFF00"/>
              </a:solidFill>
              <a:latin typeface="Arial" pitchFamily="34" charset="0"/>
              <a:cs typeface="Arial" pitchFamily="34" charset="0"/>
            </a:endParaRPr>
          </a:p>
          <a:p>
            <a:pPr eaLnBrk="1" hangingPunct="1">
              <a:lnSpc>
                <a:spcPct val="90000"/>
              </a:lnSpc>
              <a:buFont typeface="Wingdings" panose="05000000000000000000" pitchFamily="2" charset="2"/>
              <a:buNone/>
              <a:defRPr/>
            </a:pPr>
            <a:endParaRPr lang="en-US" sz="2000" b="1" dirty="0">
              <a:solidFill>
                <a:srgbClr val="FFFF00"/>
              </a:solidFill>
              <a:latin typeface="Arial" pitchFamily="34" charset="0"/>
              <a:cs typeface="Arial" pitchFamily="34" charset="0"/>
            </a:endParaRPr>
          </a:p>
          <a:p>
            <a:pPr lvl="1" eaLnBrk="1" hangingPunct="1">
              <a:lnSpc>
                <a:spcPct val="90000"/>
              </a:lnSpc>
              <a:buClr>
                <a:srgbClr val="FFFF00"/>
              </a:buClr>
              <a:buSzPct val="100000"/>
              <a:buFont typeface="Wingdings" panose="05000000000000000000" pitchFamily="2" charset="2"/>
              <a:buChar char="Ø"/>
              <a:defRPr/>
            </a:pPr>
            <a:r>
              <a:rPr lang="en-US" sz="1800" dirty="0">
                <a:latin typeface="Arial" pitchFamily="34" charset="0"/>
                <a:cs typeface="Arial" pitchFamily="34" charset="0"/>
              </a:rPr>
              <a:t>No judgments are issued in withdrawn cases</a:t>
            </a:r>
          </a:p>
          <a:p>
            <a:pPr eaLnBrk="1" hangingPunct="1">
              <a:lnSpc>
                <a:spcPct val="90000"/>
              </a:lnSpc>
              <a:buFont typeface="Wingdings" panose="05000000000000000000" pitchFamily="2" charset="2"/>
              <a:buNone/>
              <a:defRPr/>
            </a:pPr>
            <a:r>
              <a:rPr lang="en-US" sz="2200" dirty="0">
                <a:latin typeface="Arial" pitchFamily="34" charset="0"/>
                <a:cs typeface="Arial" pitchFamily="34" charset="0"/>
              </a:rPr>
              <a:t>	</a:t>
            </a:r>
            <a:r>
              <a:rPr lang="en-US" sz="2400" dirty="0"/>
              <a:t>		</a:t>
            </a:r>
            <a:endParaRPr lang="en-US" dirty="0"/>
          </a:p>
        </p:txBody>
      </p:sp>
      <p:sp>
        <p:nvSpPr>
          <p:cNvPr id="6" name="Slide Number Placeholder 5"/>
          <p:cNvSpPr>
            <a:spLocks noGrp="1"/>
          </p:cNvSpPr>
          <p:nvPr>
            <p:ph type="sldNum" sz="quarter" idx="11"/>
          </p:nvPr>
        </p:nvSpPr>
        <p:spPr/>
        <p:txBody>
          <a:bodyPr/>
          <a:lstStyle/>
          <a:p>
            <a:pPr>
              <a:defRPr/>
            </a:pPr>
            <a:fld id="{003C3209-8EF1-4FC9-B373-6D7629C3F71F}" type="slidenum">
              <a:rPr lang="en-US" altLang="en-US" smtClean="0"/>
              <a:pPr>
                <a:defRPr/>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0" y="304800"/>
            <a:ext cx="9144000" cy="914400"/>
          </a:xfrm>
        </p:spPr>
        <p:txBody>
          <a:bodyPr/>
          <a:lstStyle/>
          <a:p>
            <a:pPr>
              <a:defRPr/>
            </a:pPr>
            <a:r>
              <a:rPr lang="en-US" sz="2600" dirty="0">
                <a:latin typeface="Arial" pitchFamily="34" charset="0"/>
                <a:cs typeface="Arial" pitchFamily="34" charset="0"/>
              </a:rPr>
              <a:t>Appeals:  U.S. Court of Appeals for the Federal Circuit</a:t>
            </a:r>
            <a:endParaRPr lang="en-US" sz="2400" dirty="0">
              <a:latin typeface="Arial" pitchFamily="34" charset="0"/>
              <a:cs typeface="Arial" pitchFamily="34" charset="0"/>
            </a:endParaRPr>
          </a:p>
        </p:txBody>
      </p:sp>
      <p:sp>
        <p:nvSpPr>
          <p:cNvPr id="65539" name="Rectangle 3"/>
          <p:cNvSpPr>
            <a:spLocks noGrp="1" noChangeArrowheads="1"/>
          </p:cNvSpPr>
          <p:nvPr>
            <p:ph sz="half" idx="1"/>
          </p:nvPr>
        </p:nvSpPr>
        <p:spPr>
          <a:xfrm>
            <a:off x="914400" y="1828800"/>
            <a:ext cx="7620000" cy="4371370"/>
          </a:xfrm>
        </p:spPr>
        <p:txBody>
          <a:bodyPr/>
          <a:lstStyle/>
          <a:p>
            <a:pPr marL="0" indent="0">
              <a:spcBef>
                <a:spcPts val="0"/>
              </a:spcBef>
              <a:spcAft>
                <a:spcPts val="1200"/>
              </a:spcAft>
              <a:buFont typeface="Wingdings" panose="05000000000000000000" pitchFamily="2" charset="2"/>
              <a:buNone/>
              <a:defRPr/>
            </a:pPr>
            <a:r>
              <a:rPr lang="en-US" sz="2400" b="1" u="sng" dirty="0">
                <a:latin typeface="Arial" pitchFamily="34" charset="0"/>
                <a:cs typeface="Arial" pitchFamily="34" charset="0"/>
              </a:rPr>
              <a:t>Appeals by Petitioner</a:t>
            </a:r>
            <a:r>
              <a:rPr lang="en-US" sz="2400" b="1" dirty="0">
                <a:latin typeface="Arial" pitchFamily="34" charset="0"/>
                <a:cs typeface="Arial" pitchFamily="34" charset="0"/>
              </a:rPr>
              <a:t>:</a:t>
            </a:r>
          </a:p>
          <a:p>
            <a:pPr marL="0" indent="-457200">
              <a:spcBef>
                <a:spcPts val="0"/>
              </a:spcBef>
              <a:spcAft>
                <a:spcPts val="500"/>
              </a:spcAft>
              <a:buClr>
                <a:srgbClr val="FFFF00"/>
              </a:buClr>
              <a:defRPr/>
            </a:pPr>
            <a:r>
              <a:rPr lang="en-US" sz="2000" b="1" i="1" dirty="0">
                <a:latin typeface="Arial" pitchFamily="34" charset="0"/>
                <a:cs typeface="Arial" pitchFamily="34" charset="0"/>
              </a:rPr>
              <a:t>Sanchez v. HHS</a:t>
            </a:r>
            <a:r>
              <a:rPr lang="en-US" sz="2000" b="1" dirty="0">
                <a:latin typeface="Arial" pitchFamily="34" charset="0"/>
                <a:cs typeface="Arial" pitchFamily="34" charset="0"/>
              </a:rPr>
              <a:t> </a:t>
            </a:r>
            <a:r>
              <a:rPr lang="en-US" sz="2000" dirty="0">
                <a:latin typeface="Arial" pitchFamily="34" charset="0"/>
                <a:cs typeface="Arial" pitchFamily="34" charset="0"/>
              </a:rPr>
              <a:t>(Entitlement): </a:t>
            </a:r>
            <a:r>
              <a:rPr lang="en-US" sz="2000" dirty="0">
                <a:solidFill>
                  <a:srgbClr val="FFFF00"/>
                </a:solidFill>
                <a:latin typeface="Arial" pitchFamily="34" charset="0"/>
                <a:cs typeface="Arial" pitchFamily="34" charset="0"/>
              </a:rPr>
              <a:t>Reversed &amp; Remanded</a:t>
            </a: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spcBef>
                <a:spcPts val="0"/>
              </a:spcBef>
              <a:spcAft>
                <a:spcPts val="1200"/>
              </a:spcAft>
              <a:buFont typeface="Wingdings" panose="05000000000000000000" pitchFamily="2" charset="2"/>
              <a:buNone/>
              <a:defRPr/>
            </a:pPr>
            <a:r>
              <a:rPr lang="en-US" sz="2400" b="1" u="sng" dirty="0">
                <a:latin typeface="Arial" pitchFamily="34" charset="0"/>
                <a:cs typeface="Arial" pitchFamily="34" charset="0"/>
              </a:rPr>
              <a:t>Appeals by Respondent</a:t>
            </a:r>
            <a:r>
              <a:rPr lang="en-US" sz="2400" b="1" dirty="0">
                <a:latin typeface="Arial" pitchFamily="34" charset="0"/>
                <a:cs typeface="Arial" pitchFamily="34" charset="0"/>
              </a:rPr>
              <a:t>:</a:t>
            </a:r>
          </a:p>
          <a:p>
            <a:pPr marL="0" indent="-457200">
              <a:spcBef>
                <a:spcPts val="0"/>
              </a:spcBef>
              <a:spcAft>
                <a:spcPts val="500"/>
              </a:spcAft>
              <a:buClr>
                <a:srgbClr val="FFFF00"/>
              </a:buClr>
              <a:defRPr/>
            </a:pPr>
            <a:r>
              <a:rPr lang="en-US" sz="2000" i="1" dirty="0">
                <a:latin typeface="Arial" pitchFamily="34" charset="0"/>
                <a:cs typeface="Arial" pitchFamily="34" charset="0"/>
              </a:rPr>
              <a:t>None at this time</a:t>
            </a:r>
            <a:endParaRPr lang="en-US" sz="2000" dirty="0">
              <a:solidFill>
                <a:srgbClr val="FFFF00"/>
              </a:solidFill>
              <a:latin typeface="Arial" pitchFamily="34" charset="0"/>
              <a:cs typeface="Arial" pitchFamily="34" charset="0"/>
            </a:endParaRPr>
          </a:p>
          <a:p>
            <a:pPr marL="0" indent="0">
              <a:buFont typeface="Wingdings" panose="05000000000000000000" pitchFamily="2" charset="2"/>
              <a:buNone/>
              <a:defRPr/>
            </a:pPr>
            <a:endParaRPr lang="en-US" sz="2000" b="1" i="1" dirty="0">
              <a:latin typeface="Arial" pitchFamily="34" charset="0"/>
              <a:cs typeface="Arial" pitchFamily="34" charset="0"/>
            </a:endParaRPr>
          </a:p>
          <a:p>
            <a:pPr marL="0" indent="0">
              <a:buFont typeface="Wingdings" panose="05000000000000000000" pitchFamily="2" charset="2"/>
              <a:buNone/>
              <a:defRPr/>
            </a:pPr>
            <a:endParaRPr lang="en-US" sz="1100" b="1" dirty="0">
              <a:latin typeface="Arial" pitchFamily="34" charset="0"/>
              <a:cs typeface="Arial" pitchFamily="34" charset="0"/>
            </a:endParaRPr>
          </a:p>
          <a:p>
            <a:pPr marL="0" indent="0">
              <a:buSzPct val="60000"/>
              <a:buFont typeface="Wingdings" panose="05000000000000000000" pitchFamily="2" charset="2"/>
              <a:buNone/>
              <a:defRPr/>
            </a:pPr>
            <a:r>
              <a:rPr lang="en-US" sz="2000" dirty="0">
                <a:latin typeface="Arial" pitchFamily="34" charset="0"/>
                <a:cs typeface="Arial" pitchFamily="34" charset="0"/>
              </a:rPr>
              <a:t>			</a:t>
            </a: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marL="0" indent="0">
              <a:buFont typeface="Wingdings" panose="05000000000000000000" pitchFamily="2" charset="2"/>
              <a:buNone/>
              <a:defRPr/>
            </a:pPr>
            <a:endParaRPr lang="en-US" sz="2000" b="1" u="sng" dirty="0">
              <a:latin typeface="Arial" pitchFamily="34" charset="0"/>
              <a:cs typeface="Arial" pitchFamily="34" charset="0"/>
            </a:endParaRPr>
          </a:p>
          <a:p>
            <a:pPr marL="0" indent="0">
              <a:buFont typeface="Wingdings" panose="05000000000000000000" pitchFamily="2" charset="2"/>
              <a:buNone/>
              <a:defRPr/>
            </a:pPr>
            <a:endParaRPr lang="en-US" sz="2000" i="1"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i="1" dirty="0">
                <a:latin typeface="Arial" pitchFamily="34" charset="0"/>
                <a:cs typeface="Arial" pitchFamily="34" charset="0"/>
              </a:rPr>
              <a:t>	</a:t>
            </a:r>
          </a:p>
          <a:p>
            <a:pPr>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b="1" dirty="0">
                <a:latin typeface="Arial" pitchFamily="34" charset="0"/>
                <a:cs typeface="Arial" pitchFamily="34" charset="0"/>
              </a:rPr>
              <a:t>     </a:t>
            </a:r>
            <a:endParaRPr lang="en-US" sz="1800" dirty="0">
              <a:latin typeface="Arial" pitchFamily="34" charset="0"/>
              <a:cs typeface="Arial" pitchFamily="34" charset="0"/>
            </a:endParaRPr>
          </a:p>
          <a:p>
            <a:pPr>
              <a:buFont typeface="Wingdings" panose="05000000000000000000" pitchFamily="2" charset="2"/>
              <a:buNone/>
              <a:defRPr/>
            </a:pPr>
            <a:r>
              <a:rPr lang="en-US" sz="2000" dirty="0">
                <a:latin typeface="Arial" pitchFamily="34" charset="0"/>
                <a:cs typeface="Arial" pitchFamily="34" charset="0"/>
              </a:rPr>
              <a:t>	</a:t>
            </a:r>
          </a:p>
          <a:p>
            <a:pPr eaLnBrk="1" hangingPunct="1">
              <a:defRPr/>
            </a:pPr>
            <a:endParaRPr lang="en-US" sz="2000" b="1" u="sng" dirty="0">
              <a:latin typeface="Arial" pitchFamily="34" charset="0"/>
              <a:cs typeface="Arial" pitchFamily="34" charset="0"/>
            </a:endParaRPr>
          </a:p>
          <a:p>
            <a:pPr eaLnBrk="1" hangingPunct="1">
              <a:defRPr/>
            </a:pPr>
            <a:endParaRPr lang="en-US" sz="2000" b="1" u="sng" dirty="0">
              <a:latin typeface="Arial" pitchFamily="34" charset="0"/>
              <a:cs typeface="Arial" pitchFamily="34" charset="0"/>
            </a:endParaRPr>
          </a:p>
          <a:p>
            <a:pPr eaLnBrk="1" hangingPunct="1">
              <a:buFont typeface="Wingdings" panose="05000000000000000000" pitchFamily="2" charset="2"/>
              <a:buNone/>
              <a:defRPr/>
            </a:pPr>
            <a:r>
              <a:rPr lang="en-US" sz="1600" dirty="0">
                <a:latin typeface="Arial" pitchFamily="34" charset="0"/>
                <a:cs typeface="Arial" pitchFamily="34" charset="0"/>
              </a:rPr>
              <a:t>		</a:t>
            </a:r>
            <a:endParaRPr lang="en-US" sz="20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p>
          <a:p>
            <a:pPr lvl="2" eaLnBrk="1" hangingPunct="1">
              <a:defRPr/>
            </a:pPr>
            <a:endParaRPr lang="en-US" sz="12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p:txBody>
      </p:sp>
      <p:sp>
        <p:nvSpPr>
          <p:cNvPr id="10245" name="TextBox 11"/>
          <p:cNvSpPr txBox="1">
            <a:spLocks noChangeArrowheads="1"/>
          </p:cNvSpPr>
          <p:nvPr/>
        </p:nvSpPr>
        <p:spPr bwMode="auto">
          <a:xfrm>
            <a:off x="789709" y="6386096"/>
            <a:ext cx="75645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600" i="1" dirty="0">
                <a:latin typeface="Arial" panose="020B0604020202020204" pitchFamily="34" charset="0"/>
              </a:rPr>
              <a:t>All decisions are available on the CAFC’s website:  </a:t>
            </a:r>
            <a:r>
              <a:rPr lang="en-US" altLang="en-US" sz="1600" u="sng" dirty="0">
                <a:latin typeface="Arial" panose="020B0604020202020204" pitchFamily="34" charset="0"/>
              </a:rPr>
              <a:t>http://www.cafc.uscourts.gov</a:t>
            </a:r>
          </a:p>
        </p:txBody>
      </p:sp>
      <p:sp>
        <p:nvSpPr>
          <p:cNvPr id="2" name="TextBox 1"/>
          <p:cNvSpPr txBox="1"/>
          <p:nvPr/>
        </p:nvSpPr>
        <p:spPr>
          <a:xfrm>
            <a:off x="3352800" y="1103213"/>
            <a:ext cx="2438400" cy="677108"/>
          </a:xfrm>
          <a:prstGeom prst="rect">
            <a:avLst/>
          </a:prstGeom>
          <a:noFill/>
        </p:spPr>
        <p:txBody>
          <a:bodyPr wrap="square" rtlCol="0">
            <a:spAutoFit/>
          </a:bodyPr>
          <a:lstStyle/>
          <a:p>
            <a:pPr algn="ctr"/>
            <a:r>
              <a:rPr lang="en-US" sz="2400" b="1" kern="0" dirty="0">
                <a:solidFill>
                  <a:srgbClr val="FFFF00"/>
                </a:solidFill>
                <a:effectLst>
                  <a:outerShdw blurRad="38100" dist="38100" dir="2700000" algn="tl">
                    <a:srgbClr val="000000"/>
                  </a:outerShdw>
                </a:effectLst>
                <a:ea typeface="+mj-ea"/>
              </a:rPr>
              <a:t>Decided Cases</a:t>
            </a:r>
          </a:p>
          <a:p>
            <a:pPr algn="ctr"/>
            <a:r>
              <a:rPr lang="en-US" sz="1400" b="1" kern="0" dirty="0">
                <a:solidFill>
                  <a:schemeClr val="tx2"/>
                </a:solidFill>
                <a:effectLst>
                  <a:outerShdw blurRad="38100" dist="38100" dir="2700000" algn="tl">
                    <a:srgbClr val="000000"/>
                  </a:outerShdw>
                </a:effectLst>
                <a:ea typeface="+mj-ea"/>
              </a:rPr>
              <a:t>As of August 15, 2022</a:t>
            </a:r>
            <a:endParaRPr lang="en-US" sz="1400" dirty="0">
              <a:solidFill>
                <a:schemeClr val="tx2"/>
              </a:solidFill>
            </a:endParaRPr>
          </a:p>
        </p:txBody>
      </p:sp>
      <p:sp>
        <p:nvSpPr>
          <p:cNvPr id="5" name="Slide Number Placeholder 4"/>
          <p:cNvSpPr>
            <a:spLocks noGrp="1"/>
          </p:cNvSpPr>
          <p:nvPr>
            <p:ph type="sldNum" sz="quarter" idx="11"/>
          </p:nvPr>
        </p:nvSpPr>
        <p:spPr/>
        <p:txBody>
          <a:bodyPr/>
          <a:lstStyle/>
          <a:p>
            <a:pPr>
              <a:defRPr/>
            </a:pPr>
            <a:fld id="{D506C80E-0FE0-45A2-8773-7D976BFAFBF1}" type="slidenum">
              <a:rPr lang="en-US" altLang="en-US" smtClean="0"/>
              <a:pPr>
                <a:defRPr/>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0" y="304800"/>
            <a:ext cx="9144000" cy="914400"/>
          </a:xfrm>
        </p:spPr>
        <p:txBody>
          <a:bodyPr/>
          <a:lstStyle/>
          <a:p>
            <a:pPr>
              <a:defRPr/>
            </a:pPr>
            <a:r>
              <a:rPr lang="en-US" sz="2600" dirty="0">
                <a:latin typeface="Arial" pitchFamily="34" charset="0"/>
                <a:cs typeface="Arial" pitchFamily="34" charset="0"/>
              </a:rPr>
              <a:t>Appeals:  U.S. Court of Appeals for the Federal Circuit</a:t>
            </a:r>
            <a:endParaRPr lang="en-US" sz="2400" dirty="0">
              <a:latin typeface="Arial" pitchFamily="34" charset="0"/>
              <a:cs typeface="Arial" pitchFamily="34" charset="0"/>
            </a:endParaRPr>
          </a:p>
        </p:txBody>
      </p:sp>
      <p:sp>
        <p:nvSpPr>
          <p:cNvPr id="65539" name="Rectangle 3"/>
          <p:cNvSpPr>
            <a:spLocks noGrp="1" noChangeArrowheads="1"/>
          </p:cNvSpPr>
          <p:nvPr>
            <p:ph sz="half" idx="1"/>
          </p:nvPr>
        </p:nvSpPr>
        <p:spPr>
          <a:xfrm>
            <a:off x="914400" y="1828800"/>
            <a:ext cx="6400800" cy="4371370"/>
          </a:xfrm>
        </p:spPr>
        <p:txBody>
          <a:bodyPr/>
          <a:lstStyle/>
          <a:p>
            <a:pPr marL="0" indent="0">
              <a:spcBef>
                <a:spcPts val="0"/>
              </a:spcBef>
              <a:spcAft>
                <a:spcPts val="1200"/>
              </a:spcAft>
              <a:buFont typeface="Wingdings" panose="05000000000000000000" pitchFamily="2" charset="2"/>
              <a:buNone/>
              <a:defRPr/>
            </a:pPr>
            <a:r>
              <a:rPr lang="en-US" sz="2400" b="1" u="sng" dirty="0">
                <a:latin typeface="Arial" pitchFamily="34" charset="0"/>
                <a:cs typeface="Arial" pitchFamily="34" charset="0"/>
              </a:rPr>
              <a:t>Appeals by Petitioner</a:t>
            </a:r>
            <a:r>
              <a:rPr lang="en-US" sz="2400" b="1" dirty="0">
                <a:latin typeface="Arial" pitchFamily="34" charset="0"/>
                <a:cs typeface="Arial" pitchFamily="34" charset="0"/>
              </a:rPr>
              <a:t>:</a:t>
            </a:r>
          </a:p>
          <a:p>
            <a:pPr marL="0" indent="-457200">
              <a:spcBef>
                <a:spcPts val="0"/>
              </a:spcBef>
              <a:spcAft>
                <a:spcPts val="500"/>
              </a:spcAft>
              <a:buClr>
                <a:srgbClr val="FFFF00"/>
              </a:buClr>
              <a:defRPr/>
            </a:pPr>
            <a:r>
              <a:rPr lang="en-US" sz="2000" b="1" i="1" dirty="0">
                <a:latin typeface="Arial" pitchFamily="34" charset="0"/>
                <a:cs typeface="Arial" pitchFamily="34" charset="0"/>
              </a:rPr>
              <a:t>Cottingham v. HHS </a:t>
            </a:r>
            <a:r>
              <a:rPr lang="en-US" sz="2000" dirty="0">
                <a:latin typeface="Arial" pitchFamily="34" charset="0"/>
                <a:cs typeface="Arial" pitchFamily="34" charset="0"/>
              </a:rPr>
              <a:t>(Attorneys’ Fees/Costs)</a:t>
            </a:r>
          </a:p>
          <a:p>
            <a:pPr marL="0" indent="-457200">
              <a:spcBef>
                <a:spcPts val="0"/>
              </a:spcBef>
              <a:spcAft>
                <a:spcPts val="500"/>
              </a:spcAft>
              <a:buClr>
                <a:srgbClr val="FFFF00"/>
              </a:buClr>
              <a:defRPr/>
            </a:pPr>
            <a:r>
              <a:rPr lang="en-US" sz="2000" b="1" i="1" dirty="0">
                <a:solidFill>
                  <a:srgbClr val="FFFF00"/>
                </a:solidFill>
                <a:latin typeface="Arial" pitchFamily="34" charset="0"/>
                <a:cs typeface="Arial" pitchFamily="34" charset="0"/>
              </a:rPr>
              <a:t>Dimasi v. HHS </a:t>
            </a:r>
            <a:r>
              <a:rPr lang="en-US" sz="2000" dirty="0">
                <a:latin typeface="Arial" pitchFamily="34" charset="0"/>
                <a:cs typeface="Arial" pitchFamily="34" charset="0"/>
              </a:rPr>
              <a:t>(Entitlement)</a:t>
            </a:r>
          </a:p>
          <a:p>
            <a:pPr marL="0" indent="-457200">
              <a:spcBef>
                <a:spcPts val="0"/>
              </a:spcBef>
              <a:spcAft>
                <a:spcPts val="500"/>
              </a:spcAft>
              <a:buClr>
                <a:srgbClr val="FFFF00"/>
              </a:buClr>
              <a:defRPr/>
            </a:pPr>
            <a:r>
              <a:rPr lang="en-US" sz="2000" b="1" i="1" dirty="0" err="1">
                <a:latin typeface="Arial" pitchFamily="34" charset="0"/>
                <a:cs typeface="Arial" pitchFamily="34" charset="0"/>
              </a:rPr>
              <a:t>Loyd</a:t>
            </a:r>
            <a:r>
              <a:rPr lang="en-US" sz="2000" b="1" i="1" dirty="0">
                <a:latin typeface="Arial" pitchFamily="34" charset="0"/>
                <a:cs typeface="Arial" pitchFamily="34" charset="0"/>
              </a:rPr>
              <a:t> v. HHS </a:t>
            </a:r>
            <a:r>
              <a:rPr lang="en-US" sz="2000" dirty="0">
                <a:latin typeface="Arial" pitchFamily="34" charset="0"/>
                <a:cs typeface="Arial" pitchFamily="34" charset="0"/>
              </a:rPr>
              <a:t>(Entitlement)</a:t>
            </a:r>
          </a:p>
          <a:p>
            <a:pPr marL="0" indent="-457200">
              <a:spcBef>
                <a:spcPts val="0"/>
              </a:spcBef>
              <a:spcAft>
                <a:spcPts val="500"/>
              </a:spcAft>
              <a:buClr>
                <a:srgbClr val="FFFF00"/>
              </a:buClr>
              <a:defRPr/>
            </a:pPr>
            <a:r>
              <a:rPr lang="en-US" sz="2000" b="1" i="1" dirty="0">
                <a:solidFill>
                  <a:srgbClr val="FFFF00"/>
                </a:solidFill>
                <a:latin typeface="Arial" pitchFamily="34" charset="0"/>
                <a:cs typeface="Arial" pitchFamily="34" charset="0"/>
              </a:rPr>
              <a:t>Winkler v.</a:t>
            </a:r>
            <a:r>
              <a:rPr lang="en-US" sz="2000" i="1" dirty="0">
                <a:solidFill>
                  <a:srgbClr val="FFFF00"/>
                </a:solidFill>
                <a:latin typeface="Arial" pitchFamily="34" charset="0"/>
                <a:cs typeface="Arial" pitchFamily="34" charset="0"/>
              </a:rPr>
              <a:t> </a:t>
            </a:r>
            <a:r>
              <a:rPr lang="en-US" sz="2000" b="1" i="1" dirty="0">
                <a:solidFill>
                  <a:srgbClr val="FFFF00"/>
                </a:solidFill>
                <a:latin typeface="Arial" pitchFamily="34" charset="0"/>
                <a:cs typeface="Arial" pitchFamily="34" charset="0"/>
              </a:rPr>
              <a:t>HHS</a:t>
            </a:r>
            <a:r>
              <a:rPr lang="en-US" sz="2000" i="1" dirty="0">
                <a:solidFill>
                  <a:srgbClr val="FFFF00"/>
                </a:solidFill>
                <a:latin typeface="Arial" pitchFamily="34" charset="0"/>
                <a:cs typeface="Arial" pitchFamily="34" charset="0"/>
              </a:rPr>
              <a:t> </a:t>
            </a:r>
            <a:r>
              <a:rPr lang="en-US" sz="2000" dirty="0">
                <a:latin typeface="Arial" pitchFamily="34" charset="0"/>
                <a:cs typeface="Arial" pitchFamily="34" charset="0"/>
              </a:rPr>
              <a:t>(Entitlement)</a:t>
            </a: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spcBef>
                <a:spcPts val="0"/>
              </a:spcBef>
              <a:spcAft>
                <a:spcPts val="1200"/>
              </a:spcAft>
              <a:buFont typeface="Wingdings" panose="05000000000000000000" pitchFamily="2" charset="2"/>
              <a:buNone/>
              <a:defRPr/>
            </a:pPr>
            <a:r>
              <a:rPr lang="en-US" sz="2400" b="1" u="sng" dirty="0">
                <a:latin typeface="Arial" pitchFamily="34" charset="0"/>
                <a:cs typeface="Arial" pitchFamily="34" charset="0"/>
              </a:rPr>
              <a:t>Appeals by Respondent</a:t>
            </a:r>
            <a:r>
              <a:rPr lang="en-US" sz="2400" b="1" dirty="0">
                <a:latin typeface="Arial" pitchFamily="34" charset="0"/>
                <a:cs typeface="Arial" pitchFamily="34" charset="0"/>
              </a:rPr>
              <a:t>:</a:t>
            </a:r>
          </a:p>
          <a:p>
            <a:pPr marL="0" lvl="0" indent="-457200">
              <a:spcBef>
                <a:spcPts val="0"/>
              </a:spcBef>
              <a:spcAft>
                <a:spcPts val="500"/>
              </a:spcAft>
              <a:buClr>
                <a:srgbClr val="FFFF00"/>
              </a:buClr>
              <a:defRPr/>
            </a:pPr>
            <a:r>
              <a:rPr lang="en-US" sz="2000" i="1" dirty="0">
                <a:solidFill>
                  <a:srgbClr val="FFFFFF"/>
                </a:solidFill>
                <a:latin typeface="Arial" pitchFamily="34" charset="0"/>
                <a:cs typeface="Arial" pitchFamily="34" charset="0"/>
              </a:rPr>
              <a:t>None currently</a:t>
            </a:r>
            <a:endParaRPr lang="en-US" sz="2000" i="1" dirty="0">
              <a:latin typeface="Arial" pitchFamily="34" charset="0"/>
              <a:cs typeface="Arial" pitchFamily="34" charset="0"/>
            </a:endParaRPr>
          </a:p>
          <a:p>
            <a:pPr marL="0" indent="0">
              <a:buFont typeface="Wingdings" panose="05000000000000000000" pitchFamily="2" charset="2"/>
              <a:buNone/>
              <a:defRPr/>
            </a:pPr>
            <a:endParaRPr lang="en-US" sz="1100" b="1" dirty="0">
              <a:latin typeface="Arial" pitchFamily="34" charset="0"/>
              <a:cs typeface="Arial" pitchFamily="34" charset="0"/>
            </a:endParaRPr>
          </a:p>
          <a:p>
            <a:pPr marL="0" indent="0">
              <a:buSzPct val="60000"/>
              <a:buFont typeface="Wingdings" panose="05000000000000000000" pitchFamily="2" charset="2"/>
              <a:buNone/>
              <a:defRPr/>
            </a:pPr>
            <a:r>
              <a:rPr lang="en-US" sz="2000" dirty="0">
                <a:latin typeface="Arial" pitchFamily="34" charset="0"/>
                <a:cs typeface="Arial" pitchFamily="34" charset="0"/>
              </a:rPr>
              <a:t>			</a:t>
            </a: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marL="0" indent="0">
              <a:buFont typeface="Wingdings" panose="05000000000000000000" pitchFamily="2" charset="2"/>
              <a:buNone/>
              <a:defRPr/>
            </a:pPr>
            <a:endParaRPr lang="en-US" sz="2000" b="1" u="sng" dirty="0">
              <a:latin typeface="Arial" pitchFamily="34" charset="0"/>
              <a:cs typeface="Arial" pitchFamily="34" charset="0"/>
            </a:endParaRPr>
          </a:p>
          <a:p>
            <a:pPr marL="0" indent="0">
              <a:buFont typeface="Wingdings" panose="05000000000000000000" pitchFamily="2" charset="2"/>
              <a:buNone/>
              <a:defRPr/>
            </a:pPr>
            <a:endParaRPr lang="en-US" sz="2000" i="1"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i="1" dirty="0">
                <a:latin typeface="Arial" pitchFamily="34" charset="0"/>
                <a:cs typeface="Arial" pitchFamily="34" charset="0"/>
              </a:rPr>
              <a:t>	</a:t>
            </a:r>
          </a:p>
          <a:p>
            <a:pPr>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b="1" dirty="0">
                <a:latin typeface="Arial" pitchFamily="34" charset="0"/>
                <a:cs typeface="Arial" pitchFamily="34" charset="0"/>
              </a:rPr>
              <a:t>     </a:t>
            </a:r>
            <a:endParaRPr lang="en-US" sz="1800" dirty="0">
              <a:latin typeface="Arial" pitchFamily="34" charset="0"/>
              <a:cs typeface="Arial" pitchFamily="34" charset="0"/>
            </a:endParaRPr>
          </a:p>
          <a:p>
            <a:pPr>
              <a:buFont typeface="Wingdings" panose="05000000000000000000" pitchFamily="2" charset="2"/>
              <a:buNone/>
              <a:defRPr/>
            </a:pPr>
            <a:r>
              <a:rPr lang="en-US" sz="2000" dirty="0">
                <a:latin typeface="Arial" pitchFamily="34" charset="0"/>
                <a:cs typeface="Arial" pitchFamily="34" charset="0"/>
              </a:rPr>
              <a:t>	</a:t>
            </a:r>
          </a:p>
          <a:p>
            <a:pPr eaLnBrk="1" hangingPunct="1">
              <a:defRPr/>
            </a:pPr>
            <a:endParaRPr lang="en-US" sz="2000" b="1" u="sng" dirty="0">
              <a:latin typeface="Arial" pitchFamily="34" charset="0"/>
              <a:cs typeface="Arial" pitchFamily="34" charset="0"/>
            </a:endParaRPr>
          </a:p>
          <a:p>
            <a:pPr eaLnBrk="1" hangingPunct="1">
              <a:defRPr/>
            </a:pPr>
            <a:endParaRPr lang="en-US" sz="2000" b="1" u="sng" dirty="0">
              <a:latin typeface="Arial" pitchFamily="34" charset="0"/>
              <a:cs typeface="Arial" pitchFamily="34" charset="0"/>
            </a:endParaRPr>
          </a:p>
          <a:p>
            <a:pPr eaLnBrk="1" hangingPunct="1">
              <a:buFont typeface="Wingdings" panose="05000000000000000000" pitchFamily="2" charset="2"/>
              <a:buNone/>
              <a:defRPr/>
            </a:pPr>
            <a:r>
              <a:rPr lang="en-US" sz="1600" dirty="0">
                <a:latin typeface="Arial" pitchFamily="34" charset="0"/>
                <a:cs typeface="Arial" pitchFamily="34" charset="0"/>
              </a:rPr>
              <a:t>		</a:t>
            </a:r>
            <a:endParaRPr lang="en-US" sz="20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p>
          <a:p>
            <a:pPr lvl="2" eaLnBrk="1" hangingPunct="1">
              <a:defRPr/>
            </a:pPr>
            <a:endParaRPr lang="en-US" sz="12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p:txBody>
      </p:sp>
      <p:sp>
        <p:nvSpPr>
          <p:cNvPr id="2" name="TextBox 1"/>
          <p:cNvSpPr txBox="1"/>
          <p:nvPr/>
        </p:nvSpPr>
        <p:spPr>
          <a:xfrm>
            <a:off x="3352800" y="1103213"/>
            <a:ext cx="2438400" cy="677108"/>
          </a:xfrm>
          <a:prstGeom prst="rect">
            <a:avLst/>
          </a:prstGeom>
          <a:noFill/>
        </p:spPr>
        <p:txBody>
          <a:bodyPr wrap="square" rtlCol="0">
            <a:spAutoFit/>
          </a:bodyPr>
          <a:lstStyle/>
          <a:p>
            <a:pPr algn="ctr"/>
            <a:r>
              <a:rPr lang="en-US" sz="2400" b="1" kern="0" dirty="0">
                <a:solidFill>
                  <a:srgbClr val="FFFF00"/>
                </a:solidFill>
                <a:effectLst>
                  <a:outerShdw blurRad="38100" dist="38100" dir="2700000" algn="tl">
                    <a:srgbClr val="000000"/>
                  </a:outerShdw>
                </a:effectLst>
                <a:ea typeface="+mj-ea"/>
              </a:rPr>
              <a:t>Pending Cases</a:t>
            </a:r>
          </a:p>
          <a:p>
            <a:pPr algn="ctr"/>
            <a:r>
              <a:rPr lang="en-US" sz="1400" b="1" kern="0" dirty="0">
                <a:solidFill>
                  <a:schemeClr val="tx2"/>
                </a:solidFill>
                <a:effectLst>
                  <a:outerShdw blurRad="38100" dist="38100" dir="2700000" algn="tl">
                    <a:srgbClr val="000000"/>
                  </a:outerShdw>
                </a:effectLst>
                <a:ea typeface="+mj-ea"/>
              </a:rPr>
              <a:t>As of August 15, 2022</a:t>
            </a:r>
            <a:endParaRPr lang="en-US" sz="1400" dirty="0">
              <a:solidFill>
                <a:schemeClr val="tx2"/>
              </a:solidFill>
            </a:endParaRPr>
          </a:p>
        </p:txBody>
      </p:sp>
      <p:sp>
        <p:nvSpPr>
          <p:cNvPr id="8" name="TextBox 1"/>
          <p:cNvSpPr txBox="1">
            <a:spLocks noChangeArrowheads="1"/>
          </p:cNvSpPr>
          <p:nvPr/>
        </p:nvSpPr>
        <p:spPr bwMode="auto">
          <a:xfrm>
            <a:off x="4038600" y="6386096"/>
            <a:ext cx="43434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600" dirty="0">
                <a:effectLst>
                  <a:outerShdw blurRad="38100" dist="38100" dir="2700000" algn="tl">
                    <a:srgbClr val="000000">
                      <a:alpha val="43137"/>
                    </a:srgbClr>
                  </a:outerShdw>
                </a:effectLst>
                <a:latin typeface="Arial" panose="020B0604020202020204" pitchFamily="34" charset="0"/>
              </a:rPr>
              <a:t>*Cases in </a:t>
            </a:r>
            <a:r>
              <a:rPr lang="en-US" altLang="en-US" sz="1600" dirty="0">
                <a:solidFill>
                  <a:srgbClr val="FFFF00"/>
                </a:solidFill>
                <a:effectLst>
                  <a:outerShdw blurRad="38100" dist="38100" dir="2700000" algn="tl">
                    <a:srgbClr val="000000">
                      <a:alpha val="43137"/>
                    </a:srgbClr>
                  </a:outerShdw>
                </a:effectLst>
                <a:latin typeface="Arial" panose="020B0604020202020204" pitchFamily="34" charset="0"/>
              </a:rPr>
              <a:t>yellow</a:t>
            </a:r>
            <a:r>
              <a:rPr lang="en-US" altLang="en-US" sz="1600" dirty="0">
                <a:effectLst>
                  <a:outerShdw blurRad="38100" dist="38100" dir="2700000" algn="tl">
                    <a:srgbClr val="000000">
                      <a:alpha val="43137"/>
                    </a:srgbClr>
                  </a:outerShdw>
                </a:effectLst>
                <a:latin typeface="Arial" panose="020B0604020202020204" pitchFamily="34" charset="0"/>
              </a:rPr>
              <a:t> are new this reporting period</a:t>
            </a:r>
          </a:p>
        </p:txBody>
      </p:sp>
      <p:sp>
        <p:nvSpPr>
          <p:cNvPr id="5" name="Slide Number Placeholder 4"/>
          <p:cNvSpPr>
            <a:spLocks noGrp="1"/>
          </p:cNvSpPr>
          <p:nvPr>
            <p:ph type="sldNum" sz="quarter" idx="11"/>
          </p:nvPr>
        </p:nvSpPr>
        <p:spPr/>
        <p:txBody>
          <a:bodyPr/>
          <a:lstStyle/>
          <a:p>
            <a:pPr>
              <a:defRPr/>
            </a:pPr>
            <a:fld id="{D506C80E-0FE0-45A2-8773-7D976BFAFBF1}" type="slidenum">
              <a:rPr lang="en-US" altLang="en-US" smtClean="0"/>
              <a:pPr>
                <a:defRPr/>
              </a:pPr>
              <a:t>6</a:t>
            </a:fld>
            <a:endParaRPr lang="en-US" altLang="en-US" dirty="0"/>
          </a:p>
        </p:txBody>
      </p:sp>
    </p:spTree>
    <p:extLst>
      <p:ext uri="{BB962C8B-B14F-4D97-AF65-F5344CB8AC3E}">
        <p14:creationId xmlns:p14="http://schemas.microsoft.com/office/powerpoint/2010/main" val="3677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0" y="304800"/>
            <a:ext cx="9144000" cy="914400"/>
          </a:xfrm>
        </p:spPr>
        <p:txBody>
          <a:bodyPr/>
          <a:lstStyle/>
          <a:p>
            <a:pPr>
              <a:defRPr/>
            </a:pPr>
            <a:r>
              <a:rPr lang="en-US" sz="3200" dirty="0">
                <a:latin typeface="Arial" pitchFamily="34" charset="0"/>
                <a:cs typeface="Arial" pitchFamily="34" charset="0"/>
              </a:rPr>
              <a:t>Appeals:  U.S. Court of Federal Claims</a:t>
            </a:r>
          </a:p>
        </p:txBody>
      </p:sp>
      <p:sp>
        <p:nvSpPr>
          <p:cNvPr id="65539" name="Rectangle 3"/>
          <p:cNvSpPr>
            <a:spLocks noGrp="1" noChangeArrowheads="1"/>
          </p:cNvSpPr>
          <p:nvPr>
            <p:ph sz="half" idx="1"/>
          </p:nvPr>
        </p:nvSpPr>
        <p:spPr>
          <a:xfrm>
            <a:off x="914400" y="1828800"/>
            <a:ext cx="7339446" cy="4371370"/>
          </a:xfrm>
        </p:spPr>
        <p:txBody>
          <a:bodyPr/>
          <a:lstStyle/>
          <a:p>
            <a:pPr marL="0" indent="0">
              <a:spcBef>
                <a:spcPts val="0"/>
              </a:spcBef>
              <a:spcAft>
                <a:spcPts val="1200"/>
              </a:spcAft>
              <a:buFont typeface="Wingdings" panose="05000000000000000000" pitchFamily="2" charset="2"/>
              <a:buNone/>
              <a:defRPr/>
            </a:pPr>
            <a:r>
              <a:rPr lang="en-US" sz="2400" b="1" u="sng" dirty="0">
                <a:latin typeface="Arial" pitchFamily="34" charset="0"/>
                <a:cs typeface="Arial" pitchFamily="34" charset="0"/>
              </a:rPr>
              <a:t>Appeals by Petitioner</a:t>
            </a:r>
            <a:r>
              <a:rPr lang="en-US" sz="2400" b="1" dirty="0">
                <a:latin typeface="Arial" pitchFamily="34" charset="0"/>
                <a:cs typeface="Arial" pitchFamily="34" charset="0"/>
              </a:rPr>
              <a:t>:</a:t>
            </a:r>
          </a:p>
          <a:p>
            <a:pPr marL="0" lvl="0" indent="-457200">
              <a:spcBef>
                <a:spcPts val="0"/>
              </a:spcBef>
              <a:spcAft>
                <a:spcPts val="500"/>
              </a:spcAft>
              <a:buClr>
                <a:srgbClr val="FFFF00"/>
              </a:buClr>
              <a:defRPr/>
            </a:pPr>
            <a:r>
              <a:rPr lang="en-US" sz="2000" b="1" i="1" dirty="0">
                <a:solidFill>
                  <a:srgbClr val="FFFFFF"/>
                </a:solidFill>
                <a:latin typeface="Arial" pitchFamily="34" charset="0"/>
                <a:cs typeface="Arial" pitchFamily="34" charset="0"/>
              </a:rPr>
              <a:t>Fields v. HHS </a:t>
            </a:r>
            <a:r>
              <a:rPr lang="en-US" sz="2000" dirty="0">
                <a:solidFill>
                  <a:srgbClr val="FFFFFF"/>
                </a:solidFill>
                <a:latin typeface="Arial" pitchFamily="34" charset="0"/>
                <a:cs typeface="Arial" pitchFamily="34" charset="0"/>
              </a:rPr>
              <a:t>(Attorneys’ Fees/Costs):  </a:t>
            </a:r>
            <a:r>
              <a:rPr lang="en-US" sz="2000" dirty="0">
                <a:solidFill>
                  <a:srgbClr val="FFFF00"/>
                </a:solidFill>
                <a:latin typeface="Arial" pitchFamily="34" charset="0"/>
                <a:cs typeface="Arial" pitchFamily="34" charset="0"/>
              </a:rPr>
              <a:t>Vacated in Part, 				Affirmed in Part, Remanded</a:t>
            </a:r>
          </a:p>
          <a:p>
            <a:pPr marL="0" lvl="0" indent="-457200">
              <a:spcBef>
                <a:spcPts val="0"/>
              </a:spcBef>
              <a:spcAft>
                <a:spcPts val="500"/>
              </a:spcAft>
              <a:buClr>
                <a:srgbClr val="FFFF00"/>
              </a:buClr>
              <a:defRPr/>
            </a:pPr>
            <a:r>
              <a:rPr lang="en-US" sz="2000" b="1" i="1" dirty="0">
                <a:solidFill>
                  <a:srgbClr val="FFFFFF"/>
                </a:solidFill>
                <a:latin typeface="Arial" pitchFamily="34" charset="0"/>
                <a:cs typeface="Arial" pitchFamily="34" charset="0"/>
              </a:rPr>
              <a:t>W.J. v. HHS </a:t>
            </a:r>
            <a:r>
              <a:rPr lang="en-US" sz="2000" dirty="0">
                <a:solidFill>
                  <a:srgbClr val="FFFFFF"/>
                </a:solidFill>
                <a:latin typeface="Arial" pitchFamily="34" charset="0"/>
                <a:cs typeface="Arial" pitchFamily="34" charset="0"/>
              </a:rPr>
              <a:t>(Entitlement):  </a:t>
            </a:r>
            <a:r>
              <a:rPr lang="en-US" sz="2000" dirty="0">
                <a:solidFill>
                  <a:srgbClr val="FFFF00"/>
                </a:solidFill>
                <a:latin typeface="Arial" pitchFamily="34" charset="0"/>
                <a:cs typeface="Arial" pitchFamily="34" charset="0"/>
              </a:rPr>
              <a:t>Affirmed</a:t>
            </a:r>
          </a:p>
          <a:p>
            <a:pPr marL="0" lvl="0" indent="-457200">
              <a:spcBef>
                <a:spcPts val="0"/>
              </a:spcBef>
              <a:spcAft>
                <a:spcPts val="500"/>
              </a:spcAft>
              <a:buClr>
                <a:srgbClr val="FFFF00"/>
              </a:buClr>
              <a:defRPr/>
            </a:pPr>
            <a:r>
              <a:rPr lang="en-US" sz="2000" b="1" i="1" dirty="0" err="1">
                <a:solidFill>
                  <a:srgbClr val="FFFFFF"/>
                </a:solidFill>
                <a:latin typeface="Arial" pitchFamily="34" charset="0"/>
                <a:cs typeface="Arial" pitchFamily="34" charset="0"/>
              </a:rPr>
              <a:t>Leming</a:t>
            </a:r>
            <a:r>
              <a:rPr lang="en-US" sz="2000" b="1" i="1" dirty="0">
                <a:solidFill>
                  <a:srgbClr val="FFFFFF"/>
                </a:solidFill>
                <a:latin typeface="Arial" pitchFamily="34" charset="0"/>
                <a:cs typeface="Arial" pitchFamily="34" charset="0"/>
              </a:rPr>
              <a:t> v. HHS </a:t>
            </a:r>
            <a:r>
              <a:rPr lang="en-US" sz="2000" dirty="0">
                <a:solidFill>
                  <a:srgbClr val="FFFFFF"/>
                </a:solidFill>
                <a:latin typeface="Arial" pitchFamily="34" charset="0"/>
                <a:cs typeface="Arial" pitchFamily="34" charset="0"/>
              </a:rPr>
              <a:t>(Entitlement):  </a:t>
            </a:r>
            <a:r>
              <a:rPr lang="en-US" sz="2000" dirty="0">
                <a:solidFill>
                  <a:srgbClr val="FFFF00"/>
                </a:solidFill>
                <a:latin typeface="Arial" pitchFamily="34" charset="0"/>
                <a:cs typeface="Arial" pitchFamily="34" charset="0"/>
              </a:rPr>
              <a:t>Affirmed</a:t>
            </a:r>
          </a:p>
          <a:p>
            <a:pPr marL="0" lvl="0" indent="-457200">
              <a:spcBef>
                <a:spcPts val="0"/>
              </a:spcBef>
              <a:spcAft>
                <a:spcPts val="500"/>
              </a:spcAft>
              <a:buClr>
                <a:srgbClr val="FFFF00"/>
              </a:buClr>
              <a:defRPr/>
            </a:pPr>
            <a:r>
              <a:rPr lang="en-US" sz="2000" b="1" i="1" dirty="0">
                <a:latin typeface="Arial" pitchFamily="34" charset="0"/>
                <a:cs typeface="Arial" pitchFamily="34" charset="0"/>
              </a:rPr>
              <a:t>Mercer v. HHS </a:t>
            </a:r>
            <a:r>
              <a:rPr lang="en-US" sz="2000" dirty="0">
                <a:latin typeface="Arial" pitchFamily="34" charset="0"/>
                <a:cs typeface="Arial" pitchFamily="34" charset="0"/>
              </a:rPr>
              <a:t>(</a:t>
            </a:r>
            <a:r>
              <a:rPr lang="en-US" sz="2000" dirty="0">
                <a:solidFill>
                  <a:srgbClr val="FFFFFF"/>
                </a:solidFill>
                <a:latin typeface="Arial" pitchFamily="34" charset="0"/>
                <a:cs typeface="Arial" pitchFamily="34" charset="0"/>
              </a:rPr>
              <a:t>Attorneys’ Fees/Costs</a:t>
            </a:r>
            <a:r>
              <a:rPr lang="en-US" sz="2000" dirty="0">
                <a:latin typeface="Arial" pitchFamily="34" charset="0"/>
                <a:cs typeface="Arial" pitchFamily="34" charset="0"/>
              </a:rPr>
              <a:t>): </a:t>
            </a:r>
            <a:r>
              <a:rPr lang="en-US" sz="2000" dirty="0">
                <a:solidFill>
                  <a:srgbClr val="FFFF00"/>
                </a:solidFill>
                <a:latin typeface="Arial" pitchFamily="34" charset="0"/>
                <a:cs typeface="Arial" pitchFamily="34" charset="0"/>
              </a:rPr>
              <a:t>Affirmed</a:t>
            </a:r>
          </a:p>
          <a:p>
            <a:pPr marL="0" lvl="0" indent="-457200">
              <a:spcBef>
                <a:spcPts val="0"/>
              </a:spcBef>
              <a:spcAft>
                <a:spcPts val="500"/>
              </a:spcAft>
              <a:buClr>
                <a:srgbClr val="FFFF00"/>
              </a:buClr>
              <a:defRPr/>
            </a:pPr>
            <a:r>
              <a:rPr lang="en-US" sz="2000" b="1" i="1" dirty="0">
                <a:latin typeface="Arial" pitchFamily="34" charset="0"/>
                <a:cs typeface="Arial" pitchFamily="34" charset="0"/>
              </a:rPr>
              <a:t>Quintana v. HHS </a:t>
            </a:r>
            <a:r>
              <a:rPr lang="en-US" sz="2000" dirty="0">
                <a:latin typeface="Arial" pitchFamily="34" charset="0"/>
                <a:cs typeface="Arial" pitchFamily="34" charset="0"/>
              </a:rPr>
              <a:t>(Entitlement): </a:t>
            </a:r>
            <a:r>
              <a:rPr lang="en-US" sz="2000" dirty="0">
                <a:solidFill>
                  <a:srgbClr val="FFFF00"/>
                </a:solidFill>
                <a:latin typeface="Arial" pitchFamily="34" charset="0"/>
                <a:cs typeface="Arial" pitchFamily="34" charset="0"/>
              </a:rPr>
              <a:t>Affirmed</a:t>
            </a:r>
          </a:p>
          <a:p>
            <a:pPr marL="0" lvl="0" indent="-457200">
              <a:spcBef>
                <a:spcPts val="0"/>
              </a:spcBef>
              <a:spcAft>
                <a:spcPts val="500"/>
              </a:spcAft>
              <a:buClr>
                <a:srgbClr val="FFFF00"/>
              </a:buClr>
              <a:defRPr/>
            </a:pPr>
            <a:r>
              <a:rPr lang="en-US" sz="2000" b="1" i="1" dirty="0">
                <a:latin typeface="Arial" pitchFamily="34" charset="0"/>
                <a:cs typeface="Arial" pitchFamily="34" charset="0"/>
              </a:rPr>
              <a:t>Shoemaker v. HHS </a:t>
            </a:r>
            <a:r>
              <a:rPr lang="en-US" sz="2000" dirty="0">
                <a:latin typeface="Arial" pitchFamily="34" charset="0"/>
                <a:cs typeface="Arial" pitchFamily="34" charset="0"/>
              </a:rPr>
              <a:t>(Entitlement): </a:t>
            </a:r>
            <a:r>
              <a:rPr lang="en-US" sz="2000" dirty="0">
                <a:solidFill>
                  <a:srgbClr val="FFFF00"/>
                </a:solidFill>
                <a:latin typeface="Arial" pitchFamily="34" charset="0"/>
                <a:cs typeface="Arial" pitchFamily="34" charset="0"/>
              </a:rPr>
              <a:t>Affirmed</a:t>
            </a: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b="1" i="1" dirty="0">
              <a:latin typeface="Arial" pitchFamily="34" charset="0"/>
              <a:cs typeface="Arial" pitchFamily="34" charset="0"/>
            </a:endParaRPr>
          </a:p>
          <a:p>
            <a:pPr marL="0" indent="0">
              <a:buFont typeface="Wingdings" panose="05000000000000000000" pitchFamily="2" charset="2"/>
              <a:buNone/>
              <a:defRPr/>
            </a:pPr>
            <a:endParaRPr lang="en-US" sz="1100" b="1" dirty="0">
              <a:latin typeface="Arial" pitchFamily="34" charset="0"/>
              <a:cs typeface="Arial" pitchFamily="34" charset="0"/>
            </a:endParaRPr>
          </a:p>
          <a:p>
            <a:pPr marL="0" indent="0">
              <a:buSzPct val="60000"/>
              <a:buFont typeface="Wingdings" panose="05000000000000000000" pitchFamily="2" charset="2"/>
              <a:buNone/>
              <a:defRPr/>
            </a:pPr>
            <a:r>
              <a:rPr lang="en-US" sz="2000" dirty="0">
                <a:latin typeface="Arial" pitchFamily="34" charset="0"/>
                <a:cs typeface="Arial" pitchFamily="34" charset="0"/>
              </a:rPr>
              <a:t>			</a:t>
            </a: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marL="0" indent="0">
              <a:buFont typeface="Wingdings" panose="05000000000000000000" pitchFamily="2" charset="2"/>
              <a:buNone/>
              <a:defRPr/>
            </a:pPr>
            <a:endParaRPr lang="en-US" sz="2000" b="1" u="sng" dirty="0">
              <a:latin typeface="Arial" pitchFamily="34" charset="0"/>
              <a:cs typeface="Arial" pitchFamily="34" charset="0"/>
            </a:endParaRPr>
          </a:p>
          <a:p>
            <a:pPr marL="0" indent="0">
              <a:buFont typeface="Wingdings" panose="05000000000000000000" pitchFamily="2" charset="2"/>
              <a:buNone/>
              <a:defRPr/>
            </a:pPr>
            <a:endParaRPr lang="en-US" sz="2000" i="1"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i="1" dirty="0">
                <a:latin typeface="Arial" pitchFamily="34" charset="0"/>
                <a:cs typeface="Arial" pitchFamily="34" charset="0"/>
              </a:rPr>
              <a:t>	</a:t>
            </a:r>
          </a:p>
          <a:p>
            <a:pPr>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b="1" dirty="0">
                <a:latin typeface="Arial" pitchFamily="34" charset="0"/>
                <a:cs typeface="Arial" pitchFamily="34" charset="0"/>
              </a:rPr>
              <a:t>     </a:t>
            </a:r>
            <a:endParaRPr lang="en-US" sz="1800" dirty="0">
              <a:latin typeface="Arial" pitchFamily="34" charset="0"/>
              <a:cs typeface="Arial" pitchFamily="34" charset="0"/>
            </a:endParaRPr>
          </a:p>
          <a:p>
            <a:pPr>
              <a:buFont typeface="Wingdings" panose="05000000000000000000" pitchFamily="2" charset="2"/>
              <a:buNone/>
              <a:defRPr/>
            </a:pPr>
            <a:r>
              <a:rPr lang="en-US" sz="2000" dirty="0">
                <a:latin typeface="Arial" pitchFamily="34" charset="0"/>
                <a:cs typeface="Arial" pitchFamily="34" charset="0"/>
              </a:rPr>
              <a:t>	</a:t>
            </a:r>
          </a:p>
          <a:p>
            <a:pPr eaLnBrk="1" hangingPunct="1">
              <a:defRPr/>
            </a:pPr>
            <a:endParaRPr lang="en-US" sz="2000" b="1" u="sng" dirty="0">
              <a:latin typeface="Arial" pitchFamily="34" charset="0"/>
              <a:cs typeface="Arial" pitchFamily="34" charset="0"/>
            </a:endParaRPr>
          </a:p>
          <a:p>
            <a:pPr eaLnBrk="1" hangingPunct="1">
              <a:defRPr/>
            </a:pPr>
            <a:endParaRPr lang="en-US" sz="2000" b="1" u="sng" dirty="0">
              <a:latin typeface="Arial" pitchFamily="34" charset="0"/>
              <a:cs typeface="Arial" pitchFamily="34" charset="0"/>
            </a:endParaRPr>
          </a:p>
          <a:p>
            <a:pPr eaLnBrk="1" hangingPunct="1">
              <a:buFont typeface="Wingdings" panose="05000000000000000000" pitchFamily="2" charset="2"/>
              <a:buNone/>
              <a:defRPr/>
            </a:pPr>
            <a:r>
              <a:rPr lang="en-US" sz="1600" dirty="0">
                <a:latin typeface="Arial" pitchFamily="34" charset="0"/>
                <a:cs typeface="Arial" pitchFamily="34" charset="0"/>
              </a:rPr>
              <a:t>		</a:t>
            </a:r>
            <a:endParaRPr lang="en-US" sz="20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p>
          <a:p>
            <a:pPr lvl="2" eaLnBrk="1" hangingPunct="1">
              <a:defRPr/>
            </a:pPr>
            <a:endParaRPr lang="en-US" sz="12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p:txBody>
      </p:sp>
      <p:sp>
        <p:nvSpPr>
          <p:cNvPr id="10245" name="TextBox 11"/>
          <p:cNvSpPr txBox="1">
            <a:spLocks noChangeArrowheads="1"/>
          </p:cNvSpPr>
          <p:nvPr/>
        </p:nvSpPr>
        <p:spPr bwMode="auto">
          <a:xfrm>
            <a:off x="890155" y="6386096"/>
            <a:ext cx="73636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600" i="1" dirty="0">
                <a:effectLst>
                  <a:outerShdw blurRad="38100" dist="38100" dir="2700000" algn="tl">
                    <a:srgbClr val="000000">
                      <a:alpha val="43137"/>
                    </a:srgbClr>
                  </a:outerShdw>
                </a:effectLst>
                <a:latin typeface="Arial" panose="020B0604020202020204" pitchFamily="34" charset="0"/>
              </a:rPr>
              <a:t>All decisions are available on the CFC’s website: </a:t>
            </a:r>
            <a:r>
              <a:rPr lang="en-US" altLang="en-US" sz="1600" u="sng" dirty="0">
                <a:effectLst>
                  <a:outerShdw blurRad="38100" dist="38100" dir="2700000" algn="tl">
                    <a:srgbClr val="000000">
                      <a:alpha val="43137"/>
                    </a:srgbClr>
                  </a:outerShdw>
                </a:effectLst>
                <a:latin typeface="Arial" panose="020B0604020202020204" pitchFamily="34" charset="0"/>
              </a:rPr>
              <a:t>http://www.uscfc.uscourts.gov</a:t>
            </a:r>
          </a:p>
        </p:txBody>
      </p:sp>
      <p:sp>
        <p:nvSpPr>
          <p:cNvPr id="2" name="TextBox 1"/>
          <p:cNvSpPr txBox="1"/>
          <p:nvPr/>
        </p:nvSpPr>
        <p:spPr>
          <a:xfrm>
            <a:off x="3352800" y="1103213"/>
            <a:ext cx="2438400" cy="677108"/>
          </a:xfrm>
          <a:prstGeom prst="rect">
            <a:avLst/>
          </a:prstGeom>
          <a:noFill/>
        </p:spPr>
        <p:txBody>
          <a:bodyPr wrap="square" rtlCol="0">
            <a:spAutoFit/>
          </a:bodyPr>
          <a:lstStyle/>
          <a:p>
            <a:pPr algn="ctr"/>
            <a:r>
              <a:rPr lang="en-US" sz="2400" b="1" kern="0" dirty="0">
                <a:solidFill>
                  <a:srgbClr val="FFFF00"/>
                </a:solidFill>
                <a:effectLst>
                  <a:outerShdw blurRad="38100" dist="38100" dir="2700000" algn="tl">
                    <a:srgbClr val="000000"/>
                  </a:outerShdw>
                </a:effectLst>
                <a:ea typeface="+mj-ea"/>
              </a:rPr>
              <a:t>Decided Cases</a:t>
            </a:r>
          </a:p>
          <a:p>
            <a:pPr algn="ctr"/>
            <a:r>
              <a:rPr lang="en-US" sz="1400" b="1" kern="0" dirty="0">
                <a:solidFill>
                  <a:schemeClr val="tx2"/>
                </a:solidFill>
                <a:effectLst>
                  <a:outerShdw blurRad="38100" dist="38100" dir="2700000" algn="tl">
                    <a:srgbClr val="000000"/>
                  </a:outerShdw>
                </a:effectLst>
                <a:ea typeface="+mj-ea"/>
              </a:rPr>
              <a:t>As of August 15, 2022</a:t>
            </a:r>
            <a:endParaRPr lang="en-US" sz="1400" dirty="0">
              <a:solidFill>
                <a:schemeClr val="tx2"/>
              </a:solidFill>
            </a:endParaRPr>
          </a:p>
        </p:txBody>
      </p:sp>
      <p:sp>
        <p:nvSpPr>
          <p:cNvPr id="5" name="Slide Number Placeholder 4"/>
          <p:cNvSpPr>
            <a:spLocks noGrp="1"/>
          </p:cNvSpPr>
          <p:nvPr>
            <p:ph type="sldNum" sz="quarter" idx="11"/>
          </p:nvPr>
        </p:nvSpPr>
        <p:spPr/>
        <p:txBody>
          <a:bodyPr/>
          <a:lstStyle/>
          <a:p>
            <a:pPr>
              <a:defRPr/>
            </a:pPr>
            <a:fld id="{D506C80E-0FE0-45A2-8773-7D976BFAFBF1}" type="slidenum">
              <a:rPr lang="en-US" altLang="en-US" smtClean="0"/>
              <a:pPr>
                <a:defRPr/>
              </a:pPr>
              <a:t>7</a:t>
            </a:fld>
            <a:endParaRPr lang="en-US" altLang="en-US" dirty="0"/>
          </a:p>
        </p:txBody>
      </p:sp>
    </p:spTree>
    <p:extLst>
      <p:ext uri="{BB962C8B-B14F-4D97-AF65-F5344CB8AC3E}">
        <p14:creationId xmlns:p14="http://schemas.microsoft.com/office/powerpoint/2010/main" val="1274912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0" y="304800"/>
            <a:ext cx="9144000" cy="914400"/>
          </a:xfrm>
        </p:spPr>
        <p:txBody>
          <a:bodyPr/>
          <a:lstStyle/>
          <a:p>
            <a:pPr>
              <a:defRPr/>
            </a:pPr>
            <a:r>
              <a:rPr lang="en-US" sz="3200" dirty="0">
                <a:latin typeface="Arial" pitchFamily="34" charset="0"/>
                <a:cs typeface="Arial" pitchFamily="34" charset="0"/>
              </a:rPr>
              <a:t>Appeals:  U.S. Court of Federal Claims</a:t>
            </a:r>
          </a:p>
        </p:txBody>
      </p:sp>
      <p:sp>
        <p:nvSpPr>
          <p:cNvPr id="65539" name="Rectangle 3"/>
          <p:cNvSpPr>
            <a:spLocks noGrp="1" noChangeArrowheads="1"/>
          </p:cNvSpPr>
          <p:nvPr>
            <p:ph sz="half" idx="1"/>
          </p:nvPr>
        </p:nvSpPr>
        <p:spPr>
          <a:xfrm>
            <a:off x="762000" y="1828800"/>
            <a:ext cx="8382000" cy="4371370"/>
          </a:xfrm>
        </p:spPr>
        <p:txBody>
          <a:bodyPr/>
          <a:lstStyle/>
          <a:p>
            <a:pPr marL="0" lvl="0" indent="0">
              <a:spcBef>
                <a:spcPts val="0"/>
              </a:spcBef>
              <a:spcAft>
                <a:spcPts val="1200"/>
              </a:spcAft>
              <a:buClr>
                <a:srgbClr val="FFCC00"/>
              </a:buClr>
              <a:buNone/>
              <a:defRPr/>
            </a:pPr>
            <a:r>
              <a:rPr lang="en-US" sz="2400" b="1" u="sng" dirty="0">
                <a:solidFill>
                  <a:srgbClr val="FFFFFF"/>
                </a:solidFill>
                <a:latin typeface="Arial" pitchFamily="34" charset="0"/>
                <a:cs typeface="Arial" pitchFamily="34" charset="0"/>
              </a:rPr>
              <a:t>Appeals by Respondent</a:t>
            </a:r>
            <a:r>
              <a:rPr lang="en-US" sz="2400" b="1" dirty="0">
                <a:solidFill>
                  <a:srgbClr val="FFFFFF"/>
                </a:solidFill>
                <a:latin typeface="Arial" pitchFamily="34" charset="0"/>
                <a:cs typeface="Arial" pitchFamily="34" charset="0"/>
              </a:rPr>
              <a:t>:</a:t>
            </a:r>
          </a:p>
          <a:p>
            <a:pPr marL="0" indent="-457200">
              <a:spcBef>
                <a:spcPts val="0"/>
              </a:spcBef>
              <a:spcAft>
                <a:spcPts val="500"/>
              </a:spcAft>
              <a:buClr>
                <a:srgbClr val="FFFF00"/>
              </a:buClr>
              <a:defRPr/>
            </a:pPr>
            <a:r>
              <a:rPr lang="en-US" sz="2000" i="1" dirty="0">
                <a:solidFill>
                  <a:srgbClr val="FFFFFF"/>
                </a:solidFill>
                <a:latin typeface="Arial" pitchFamily="34" charset="0"/>
                <a:cs typeface="Arial" pitchFamily="34" charset="0"/>
              </a:rPr>
              <a:t>None currently</a:t>
            </a:r>
            <a:endParaRPr lang="en-US" sz="2000" dirty="0">
              <a:solidFill>
                <a:srgbClr val="FFFF00"/>
              </a:solidFill>
              <a:latin typeface="Arial" pitchFamily="34" charset="0"/>
              <a:cs typeface="Arial" pitchFamily="34" charset="0"/>
            </a:endParaRPr>
          </a:p>
          <a:p>
            <a:pPr marL="0" lvl="0" indent="-457200">
              <a:spcBef>
                <a:spcPts val="0"/>
              </a:spcBef>
              <a:spcAft>
                <a:spcPts val="500"/>
              </a:spcAft>
              <a:buClr>
                <a:srgbClr val="FFFF00"/>
              </a:buClr>
              <a:defRPr/>
            </a:pPr>
            <a:endParaRPr lang="en-US" sz="2000" dirty="0">
              <a:solidFill>
                <a:srgbClr val="FFFF00"/>
              </a:solidFill>
              <a:latin typeface="Arial" pitchFamily="34" charset="0"/>
              <a:cs typeface="Arial" pitchFamily="34" charset="0"/>
            </a:endParaRP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spcBef>
                <a:spcPts val="0"/>
              </a:spcBef>
              <a:buSzPct val="120000"/>
              <a:buFont typeface="Wingdings" panose="05000000000000000000" pitchFamily="2" charset="2"/>
              <a:buNone/>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b="1" i="1" dirty="0">
              <a:latin typeface="Arial" pitchFamily="34" charset="0"/>
              <a:cs typeface="Arial" pitchFamily="34" charset="0"/>
            </a:endParaRPr>
          </a:p>
          <a:p>
            <a:pPr marL="0" indent="0">
              <a:buFont typeface="Wingdings" panose="05000000000000000000" pitchFamily="2" charset="2"/>
              <a:buNone/>
              <a:defRPr/>
            </a:pPr>
            <a:endParaRPr lang="en-US" sz="1100" b="1" dirty="0">
              <a:latin typeface="Arial" pitchFamily="34" charset="0"/>
              <a:cs typeface="Arial" pitchFamily="34" charset="0"/>
            </a:endParaRPr>
          </a:p>
          <a:p>
            <a:pPr marL="0" indent="0">
              <a:buSzPct val="60000"/>
              <a:buFont typeface="Wingdings" panose="05000000000000000000" pitchFamily="2" charset="2"/>
              <a:buNone/>
              <a:defRPr/>
            </a:pPr>
            <a:r>
              <a:rPr lang="en-US" sz="2000" dirty="0">
                <a:latin typeface="Arial" pitchFamily="34" charset="0"/>
                <a:cs typeface="Arial" pitchFamily="34" charset="0"/>
              </a:rPr>
              <a:t>			</a:t>
            </a: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algn="ctr">
              <a:defRPr/>
            </a:pPr>
            <a:endParaRPr lang="en-US" sz="1400" dirty="0">
              <a:latin typeface="Arial" pitchFamily="34" charset="0"/>
              <a:cs typeface="Arial" pitchFamily="34" charset="0"/>
            </a:endParaRPr>
          </a:p>
          <a:p>
            <a:pPr marL="0" indent="0">
              <a:buFont typeface="Wingdings" panose="05000000000000000000" pitchFamily="2" charset="2"/>
              <a:buNone/>
              <a:defRPr/>
            </a:pPr>
            <a:endParaRPr lang="en-US" sz="2000" b="1" u="sng" dirty="0">
              <a:latin typeface="Arial" pitchFamily="34" charset="0"/>
              <a:cs typeface="Arial" pitchFamily="34" charset="0"/>
            </a:endParaRPr>
          </a:p>
          <a:p>
            <a:pPr marL="0" indent="0">
              <a:buFont typeface="Wingdings" panose="05000000000000000000" pitchFamily="2" charset="2"/>
              <a:buNone/>
              <a:defRPr/>
            </a:pPr>
            <a:endParaRPr lang="en-US" sz="2000" i="1"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i="1" dirty="0">
                <a:latin typeface="Arial" pitchFamily="34" charset="0"/>
                <a:cs typeface="Arial" pitchFamily="34" charset="0"/>
              </a:rPr>
              <a:t>	</a:t>
            </a:r>
          </a:p>
          <a:p>
            <a:pPr>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b="1" dirty="0">
                <a:latin typeface="Arial" pitchFamily="34" charset="0"/>
                <a:cs typeface="Arial" pitchFamily="34" charset="0"/>
              </a:rPr>
              <a:t>     </a:t>
            </a:r>
            <a:endParaRPr lang="en-US" sz="1800" dirty="0">
              <a:latin typeface="Arial" pitchFamily="34" charset="0"/>
              <a:cs typeface="Arial" pitchFamily="34" charset="0"/>
            </a:endParaRPr>
          </a:p>
          <a:p>
            <a:pPr>
              <a:buFont typeface="Wingdings" panose="05000000000000000000" pitchFamily="2" charset="2"/>
              <a:buNone/>
              <a:defRPr/>
            </a:pPr>
            <a:r>
              <a:rPr lang="en-US" sz="2000" dirty="0">
                <a:latin typeface="Arial" pitchFamily="34" charset="0"/>
                <a:cs typeface="Arial" pitchFamily="34" charset="0"/>
              </a:rPr>
              <a:t>	</a:t>
            </a:r>
          </a:p>
          <a:p>
            <a:pPr eaLnBrk="1" hangingPunct="1">
              <a:defRPr/>
            </a:pPr>
            <a:endParaRPr lang="en-US" sz="2000" b="1" u="sng" dirty="0">
              <a:latin typeface="Arial" pitchFamily="34" charset="0"/>
              <a:cs typeface="Arial" pitchFamily="34" charset="0"/>
            </a:endParaRPr>
          </a:p>
          <a:p>
            <a:pPr eaLnBrk="1" hangingPunct="1">
              <a:defRPr/>
            </a:pPr>
            <a:endParaRPr lang="en-US" sz="2000" b="1" u="sng" dirty="0">
              <a:latin typeface="Arial" pitchFamily="34" charset="0"/>
              <a:cs typeface="Arial" pitchFamily="34" charset="0"/>
            </a:endParaRPr>
          </a:p>
          <a:p>
            <a:pPr eaLnBrk="1" hangingPunct="1">
              <a:buFont typeface="Wingdings" panose="05000000000000000000" pitchFamily="2" charset="2"/>
              <a:buNone/>
              <a:defRPr/>
            </a:pPr>
            <a:r>
              <a:rPr lang="en-US" sz="1600" dirty="0">
                <a:latin typeface="Arial" pitchFamily="34" charset="0"/>
                <a:cs typeface="Arial" pitchFamily="34" charset="0"/>
              </a:rPr>
              <a:t>		</a:t>
            </a:r>
            <a:endParaRPr lang="en-US" sz="20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p>
          <a:p>
            <a:pPr lvl="2" eaLnBrk="1" hangingPunct="1">
              <a:defRPr/>
            </a:pPr>
            <a:endParaRPr lang="en-US" sz="12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p:txBody>
      </p:sp>
      <p:sp>
        <p:nvSpPr>
          <p:cNvPr id="10245" name="TextBox 11"/>
          <p:cNvSpPr txBox="1">
            <a:spLocks noChangeArrowheads="1"/>
          </p:cNvSpPr>
          <p:nvPr/>
        </p:nvSpPr>
        <p:spPr bwMode="auto">
          <a:xfrm>
            <a:off x="890155" y="6386096"/>
            <a:ext cx="73636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600" i="1" dirty="0">
                <a:effectLst>
                  <a:outerShdw blurRad="38100" dist="38100" dir="2700000" algn="tl">
                    <a:srgbClr val="000000">
                      <a:alpha val="43137"/>
                    </a:srgbClr>
                  </a:outerShdw>
                </a:effectLst>
                <a:latin typeface="Arial" panose="020B0604020202020204" pitchFamily="34" charset="0"/>
              </a:rPr>
              <a:t>All decisions are available on the CFC’s website: </a:t>
            </a:r>
            <a:r>
              <a:rPr lang="en-US" altLang="en-US" sz="1600" u="sng" dirty="0">
                <a:effectLst>
                  <a:outerShdw blurRad="38100" dist="38100" dir="2700000" algn="tl">
                    <a:srgbClr val="000000">
                      <a:alpha val="43137"/>
                    </a:srgbClr>
                  </a:outerShdw>
                </a:effectLst>
                <a:latin typeface="Arial" panose="020B0604020202020204" pitchFamily="34" charset="0"/>
              </a:rPr>
              <a:t>http://www.uscfc.uscourts.gov</a:t>
            </a:r>
          </a:p>
        </p:txBody>
      </p:sp>
      <p:sp>
        <p:nvSpPr>
          <p:cNvPr id="2" name="TextBox 1"/>
          <p:cNvSpPr txBox="1"/>
          <p:nvPr/>
        </p:nvSpPr>
        <p:spPr>
          <a:xfrm>
            <a:off x="3352800" y="1103213"/>
            <a:ext cx="2438400" cy="677108"/>
          </a:xfrm>
          <a:prstGeom prst="rect">
            <a:avLst/>
          </a:prstGeom>
          <a:noFill/>
        </p:spPr>
        <p:txBody>
          <a:bodyPr wrap="square" rtlCol="0">
            <a:spAutoFit/>
          </a:bodyPr>
          <a:lstStyle/>
          <a:p>
            <a:pPr algn="ctr"/>
            <a:r>
              <a:rPr lang="en-US" sz="2400" b="1" kern="0" dirty="0">
                <a:solidFill>
                  <a:srgbClr val="FFFF00"/>
                </a:solidFill>
                <a:effectLst>
                  <a:outerShdw blurRad="38100" dist="38100" dir="2700000" algn="tl">
                    <a:srgbClr val="000000"/>
                  </a:outerShdw>
                </a:effectLst>
                <a:ea typeface="+mj-ea"/>
              </a:rPr>
              <a:t>Decided Cases</a:t>
            </a:r>
          </a:p>
          <a:p>
            <a:pPr algn="ctr"/>
            <a:r>
              <a:rPr lang="en-US" sz="1400" b="1" kern="0" dirty="0">
                <a:solidFill>
                  <a:schemeClr val="tx2"/>
                </a:solidFill>
                <a:effectLst>
                  <a:outerShdw blurRad="38100" dist="38100" dir="2700000" algn="tl">
                    <a:srgbClr val="000000"/>
                  </a:outerShdw>
                </a:effectLst>
                <a:ea typeface="+mj-ea"/>
              </a:rPr>
              <a:t>As of August 15, 2022</a:t>
            </a:r>
            <a:endParaRPr lang="en-US" sz="1400" dirty="0">
              <a:solidFill>
                <a:schemeClr val="tx2"/>
              </a:solidFill>
            </a:endParaRPr>
          </a:p>
        </p:txBody>
      </p:sp>
      <p:sp>
        <p:nvSpPr>
          <p:cNvPr id="5" name="Slide Number Placeholder 4"/>
          <p:cNvSpPr>
            <a:spLocks noGrp="1"/>
          </p:cNvSpPr>
          <p:nvPr>
            <p:ph type="sldNum" sz="quarter" idx="11"/>
          </p:nvPr>
        </p:nvSpPr>
        <p:spPr/>
        <p:txBody>
          <a:bodyPr/>
          <a:lstStyle/>
          <a:p>
            <a:pPr>
              <a:defRPr/>
            </a:pPr>
            <a:fld id="{D506C80E-0FE0-45A2-8773-7D976BFAFBF1}" type="slidenum">
              <a:rPr lang="en-US" altLang="en-US" smtClean="0"/>
              <a:pPr>
                <a:defRPr/>
              </a:pPr>
              <a:t>8</a:t>
            </a:fld>
            <a:endParaRPr lang="en-US" altLang="en-US" dirty="0"/>
          </a:p>
        </p:txBody>
      </p:sp>
    </p:spTree>
    <p:extLst>
      <p:ext uri="{BB962C8B-B14F-4D97-AF65-F5344CB8AC3E}">
        <p14:creationId xmlns:p14="http://schemas.microsoft.com/office/powerpoint/2010/main" val="2119296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0" y="304800"/>
            <a:ext cx="9144000" cy="914400"/>
          </a:xfrm>
        </p:spPr>
        <p:txBody>
          <a:bodyPr/>
          <a:lstStyle/>
          <a:p>
            <a:pPr>
              <a:defRPr/>
            </a:pPr>
            <a:r>
              <a:rPr lang="en-US" sz="3200" dirty="0">
                <a:latin typeface="Arial" pitchFamily="34" charset="0"/>
                <a:cs typeface="Arial" pitchFamily="34" charset="0"/>
              </a:rPr>
              <a:t>Appeals:  U.S. Court of Federal Claims</a:t>
            </a:r>
          </a:p>
        </p:txBody>
      </p:sp>
      <p:sp>
        <p:nvSpPr>
          <p:cNvPr id="65539" name="Rectangle 3"/>
          <p:cNvSpPr>
            <a:spLocks noGrp="1" noChangeArrowheads="1"/>
          </p:cNvSpPr>
          <p:nvPr>
            <p:ph sz="half" idx="1"/>
          </p:nvPr>
        </p:nvSpPr>
        <p:spPr>
          <a:xfrm>
            <a:off x="914400" y="1828800"/>
            <a:ext cx="7339446" cy="4371370"/>
          </a:xfrm>
        </p:spPr>
        <p:txBody>
          <a:bodyPr/>
          <a:lstStyle/>
          <a:p>
            <a:pPr marL="0" indent="0">
              <a:spcBef>
                <a:spcPts val="0"/>
              </a:spcBef>
              <a:spcAft>
                <a:spcPts val="1200"/>
              </a:spcAft>
              <a:buFont typeface="Wingdings" panose="05000000000000000000" pitchFamily="2" charset="2"/>
              <a:buNone/>
              <a:defRPr/>
            </a:pPr>
            <a:r>
              <a:rPr lang="en-US" sz="2400" b="1" u="sng" dirty="0">
                <a:latin typeface="Arial" pitchFamily="34" charset="0"/>
                <a:cs typeface="Arial" pitchFamily="34" charset="0"/>
              </a:rPr>
              <a:t>Appeals by Petitioner</a:t>
            </a:r>
            <a:r>
              <a:rPr lang="en-US" sz="2400" b="1" dirty="0">
                <a:latin typeface="Arial" pitchFamily="34" charset="0"/>
                <a:cs typeface="Arial" pitchFamily="34" charset="0"/>
              </a:rPr>
              <a:t>:</a:t>
            </a:r>
          </a:p>
          <a:p>
            <a:pPr marL="0" lvl="0" indent="-457200">
              <a:spcBef>
                <a:spcPts val="0"/>
              </a:spcBef>
              <a:spcAft>
                <a:spcPts val="500"/>
              </a:spcAft>
              <a:buClr>
                <a:srgbClr val="FFFF00"/>
              </a:buClr>
              <a:defRPr/>
            </a:pPr>
            <a:r>
              <a:rPr lang="en-US" sz="2000" b="1" i="1" dirty="0" err="1">
                <a:solidFill>
                  <a:srgbClr val="FFFF00"/>
                </a:solidFill>
                <a:latin typeface="Arial" pitchFamily="34" charset="0"/>
                <a:cs typeface="Arial" pitchFamily="34" charset="0"/>
              </a:rPr>
              <a:t>Ayyasolla</a:t>
            </a:r>
            <a:r>
              <a:rPr lang="en-US" sz="2000" b="1" i="1" dirty="0">
                <a:solidFill>
                  <a:srgbClr val="FFFF00"/>
                </a:solidFill>
                <a:latin typeface="Arial" pitchFamily="34" charset="0"/>
                <a:cs typeface="Arial" pitchFamily="34" charset="0"/>
              </a:rPr>
              <a:t> v. HHS </a:t>
            </a:r>
            <a:r>
              <a:rPr lang="en-US" sz="2000" dirty="0">
                <a:solidFill>
                  <a:srgbClr val="FFFFFF"/>
                </a:solidFill>
                <a:latin typeface="Arial" pitchFamily="34" charset="0"/>
                <a:cs typeface="Arial" pitchFamily="34" charset="0"/>
              </a:rPr>
              <a:t>(Entitlement)</a:t>
            </a:r>
          </a:p>
          <a:p>
            <a:pPr marL="0" indent="-457200">
              <a:spcBef>
                <a:spcPts val="0"/>
              </a:spcBef>
              <a:spcAft>
                <a:spcPts val="500"/>
              </a:spcAft>
              <a:buClr>
                <a:srgbClr val="FFFF00"/>
              </a:buClr>
              <a:defRPr/>
            </a:pPr>
            <a:r>
              <a:rPr lang="en-US" sz="2000" b="1" i="1" dirty="0">
                <a:solidFill>
                  <a:srgbClr val="FFFFFF"/>
                </a:solidFill>
                <a:latin typeface="Arial" pitchFamily="34" charset="0"/>
                <a:cs typeface="Arial" pitchFamily="34" charset="0"/>
              </a:rPr>
              <a:t>Bossenbroek v. HHS </a:t>
            </a:r>
            <a:r>
              <a:rPr lang="en-US" sz="2000" dirty="0">
                <a:solidFill>
                  <a:srgbClr val="FFFFFF"/>
                </a:solidFill>
                <a:latin typeface="Arial" pitchFamily="34" charset="0"/>
                <a:cs typeface="Arial" pitchFamily="34" charset="0"/>
              </a:rPr>
              <a:t>(Entitlement)</a:t>
            </a:r>
          </a:p>
          <a:p>
            <a:pPr marL="0" indent="-457200">
              <a:spcBef>
                <a:spcPts val="0"/>
              </a:spcBef>
              <a:spcAft>
                <a:spcPts val="500"/>
              </a:spcAft>
              <a:buClr>
                <a:srgbClr val="FFFF00"/>
              </a:buClr>
              <a:defRPr/>
            </a:pPr>
            <a:r>
              <a:rPr lang="en-US" sz="2000" b="1" i="1" dirty="0">
                <a:solidFill>
                  <a:srgbClr val="FFFF00"/>
                </a:solidFill>
                <a:latin typeface="Arial" pitchFamily="34" charset="0"/>
                <a:cs typeface="Arial" pitchFamily="34" charset="0"/>
              </a:rPr>
              <a:t>Heller v. HHS</a:t>
            </a:r>
            <a:r>
              <a:rPr lang="en-US" sz="2000" b="1" i="1" dirty="0">
                <a:latin typeface="Arial" pitchFamily="34" charset="0"/>
                <a:cs typeface="Arial" pitchFamily="34" charset="0"/>
              </a:rPr>
              <a:t> </a:t>
            </a:r>
            <a:r>
              <a:rPr lang="en-US" sz="2000" dirty="0">
                <a:solidFill>
                  <a:srgbClr val="FFFFFF"/>
                </a:solidFill>
                <a:latin typeface="Arial" pitchFamily="34" charset="0"/>
                <a:cs typeface="Arial" pitchFamily="34" charset="0"/>
              </a:rPr>
              <a:t>(Entitlement)</a:t>
            </a:r>
            <a:endParaRPr lang="en-US" sz="1400" dirty="0">
              <a:latin typeface="Arial" pitchFamily="34" charset="0"/>
              <a:cs typeface="Arial" pitchFamily="34" charset="0"/>
            </a:endParaRPr>
          </a:p>
          <a:p>
            <a:pPr marL="0" lvl="0" indent="-457200">
              <a:spcBef>
                <a:spcPts val="0"/>
              </a:spcBef>
              <a:spcAft>
                <a:spcPts val="500"/>
              </a:spcAft>
              <a:buClr>
                <a:srgbClr val="FFFF00"/>
              </a:buClr>
              <a:defRPr/>
            </a:pPr>
            <a:r>
              <a:rPr lang="en-US" sz="2000" b="1" i="1" dirty="0" err="1">
                <a:solidFill>
                  <a:srgbClr val="FFFF00"/>
                </a:solidFill>
                <a:latin typeface="Arial" pitchFamily="34" charset="0"/>
                <a:cs typeface="Arial" pitchFamily="34" charset="0"/>
              </a:rPr>
              <a:t>Kalajdzic</a:t>
            </a:r>
            <a:r>
              <a:rPr lang="en-US" sz="2000" b="1" i="1" dirty="0">
                <a:solidFill>
                  <a:srgbClr val="FFFF00"/>
                </a:solidFill>
                <a:latin typeface="Arial" pitchFamily="34" charset="0"/>
                <a:cs typeface="Arial" pitchFamily="34" charset="0"/>
              </a:rPr>
              <a:t> v. HHS </a:t>
            </a:r>
            <a:r>
              <a:rPr lang="en-US" sz="2000" dirty="0">
                <a:latin typeface="Arial" pitchFamily="34" charset="0"/>
                <a:cs typeface="Arial" pitchFamily="34" charset="0"/>
              </a:rPr>
              <a:t>(Entitlement)</a:t>
            </a:r>
            <a:endParaRPr lang="en-US" sz="2000" dirty="0">
              <a:solidFill>
                <a:srgbClr val="FFFF00"/>
              </a:solidFill>
              <a:latin typeface="Arial" pitchFamily="34" charset="0"/>
              <a:cs typeface="Arial" pitchFamily="34" charset="0"/>
            </a:endParaRPr>
          </a:p>
          <a:p>
            <a:pPr marL="0" indent="-457200">
              <a:spcBef>
                <a:spcPts val="0"/>
              </a:spcBef>
              <a:spcAft>
                <a:spcPts val="500"/>
              </a:spcAft>
              <a:buClr>
                <a:srgbClr val="FFFF00"/>
              </a:buClr>
              <a:defRPr/>
            </a:pPr>
            <a:r>
              <a:rPr lang="en-US" sz="2000" b="1" i="1" dirty="0">
                <a:solidFill>
                  <a:srgbClr val="FFFF00"/>
                </a:solidFill>
                <a:latin typeface="Arial" pitchFamily="34" charset="0"/>
                <a:cs typeface="Arial" pitchFamily="34" charset="0"/>
              </a:rPr>
              <a:t>Sullivan v. HHS </a:t>
            </a:r>
            <a:r>
              <a:rPr lang="en-US" sz="2000" dirty="0">
                <a:latin typeface="Arial" pitchFamily="34" charset="0"/>
                <a:cs typeface="Arial" pitchFamily="34" charset="0"/>
              </a:rPr>
              <a:t>(Entitlement)</a:t>
            </a:r>
            <a:endParaRPr lang="en-US" sz="2000" dirty="0">
              <a:solidFill>
                <a:srgbClr val="FFFFFF"/>
              </a:solidFill>
              <a:latin typeface="Arial" pitchFamily="34" charset="0"/>
              <a:cs typeface="Arial" pitchFamily="34" charset="0"/>
            </a:endParaRPr>
          </a:p>
          <a:p>
            <a:pPr marL="0" indent="0">
              <a:buFont typeface="Wingdings" panose="05000000000000000000" pitchFamily="2" charset="2"/>
              <a:buNone/>
              <a:defRPr/>
            </a:pPr>
            <a:endParaRPr lang="en-US" sz="2000" b="1" u="sng" dirty="0">
              <a:latin typeface="Arial" pitchFamily="34" charset="0"/>
              <a:cs typeface="Arial" pitchFamily="34" charset="0"/>
            </a:endParaRPr>
          </a:p>
          <a:p>
            <a:pPr marL="0" indent="0">
              <a:buFont typeface="Wingdings" panose="05000000000000000000" pitchFamily="2" charset="2"/>
              <a:buNone/>
              <a:defRPr/>
            </a:pPr>
            <a:endParaRPr lang="en-US" sz="2000" i="1"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2000" dirty="0">
              <a:latin typeface="Arial" pitchFamily="34" charset="0"/>
              <a:cs typeface="Arial" pitchFamily="34" charset="0"/>
            </a:endParaRP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i="1" dirty="0">
                <a:latin typeface="Arial" pitchFamily="34" charset="0"/>
                <a:cs typeface="Arial" pitchFamily="34" charset="0"/>
              </a:rPr>
              <a:t>	</a:t>
            </a:r>
          </a:p>
          <a:p>
            <a:pPr>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b="1" dirty="0">
                <a:latin typeface="Arial" pitchFamily="34" charset="0"/>
                <a:cs typeface="Arial" pitchFamily="34" charset="0"/>
              </a:rPr>
              <a:t>     </a:t>
            </a:r>
            <a:endParaRPr lang="en-US" sz="1800" dirty="0">
              <a:latin typeface="Arial" pitchFamily="34" charset="0"/>
              <a:cs typeface="Arial" pitchFamily="34" charset="0"/>
            </a:endParaRPr>
          </a:p>
          <a:p>
            <a:pPr>
              <a:buFont typeface="Wingdings" panose="05000000000000000000" pitchFamily="2" charset="2"/>
              <a:buNone/>
              <a:defRPr/>
            </a:pPr>
            <a:r>
              <a:rPr lang="en-US" sz="2000" dirty="0">
                <a:latin typeface="Arial" pitchFamily="34" charset="0"/>
                <a:cs typeface="Arial" pitchFamily="34" charset="0"/>
              </a:rPr>
              <a:t>	</a:t>
            </a:r>
          </a:p>
          <a:p>
            <a:pPr eaLnBrk="1" hangingPunct="1">
              <a:defRPr/>
            </a:pPr>
            <a:endParaRPr lang="en-US" sz="2000" b="1" u="sng" dirty="0">
              <a:latin typeface="Arial" pitchFamily="34" charset="0"/>
              <a:cs typeface="Arial" pitchFamily="34" charset="0"/>
            </a:endParaRPr>
          </a:p>
          <a:p>
            <a:pPr eaLnBrk="1" hangingPunct="1">
              <a:defRPr/>
            </a:pPr>
            <a:endParaRPr lang="en-US" sz="2000" b="1" u="sng" dirty="0">
              <a:latin typeface="Arial" pitchFamily="34" charset="0"/>
              <a:cs typeface="Arial" pitchFamily="34" charset="0"/>
            </a:endParaRPr>
          </a:p>
          <a:p>
            <a:pPr eaLnBrk="1" hangingPunct="1">
              <a:buFont typeface="Wingdings" panose="05000000000000000000" pitchFamily="2" charset="2"/>
              <a:buNone/>
              <a:defRPr/>
            </a:pPr>
            <a:r>
              <a:rPr lang="en-US" sz="1600" dirty="0">
                <a:latin typeface="Arial" pitchFamily="34" charset="0"/>
                <a:cs typeface="Arial" pitchFamily="34" charset="0"/>
              </a:rPr>
              <a:t>		</a:t>
            </a:r>
            <a:endParaRPr lang="en-US" sz="20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p>
          <a:p>
            <a:pPr lvl="2" eaLnBrk="1" hangingPunct="1">
              <a:defRPr/>
            </a:pPr>
            <a:endParaRPr lang="en-US" sz="12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p:txBody>
      </p:sp>
      <p:sp>
        <p:nvSpPr>
          <p:cNvPr id="2" name="TextBox 1"/>
          <p:cNvSpPr txBox="1"/>
          <p:nvPr/>
        </p:nvSpPr>
        <p:spPr>
          <a:xfrm>
            <a:off x="3352800" y="1103213"/>
            <a:ext cx="2438400" cy="677108"/>
          </a:xfrm>
          <a:prstGeom prst="rect">
            <a:avLst/>
          </a:prstGeom>
          <a:noFill/>
        </p:spPr>
        <p:txBody>
          <a:bodyPr wrap="square" rtlCol="0">
            <a:spAutoFit/>
          </a:bodyPr>
          <a:lstStyle/>
          <a:p>
            <a:pPr algn="ctr"/>
            <a:r>
              <a:rPr lang="en-US" sz="2400" b="1" kern="0" dirty="0">
                <a:solidFill>
                  <a:srgbClr val="FFFF00"/>
                </a:solidFill>
                <a:effectLst>
                  <a:outerShdw blurRad="38100" dist="38100" dir="2700000" algn="tl">
                    <a:srgbClr val="000000"/>
                  </a:outerShdw>
                </a:effectLst>
                <a:ea typeface="+mj-ea"/>
              </a:rPr>
              <a:t>Pending Cases</a:t>
            </a:r>
          </a:p>
          <a:p>
            <a:pPr algn="ctr"/>
            <a:r>
              <a:rPr lang="en-US" sz="1400" b="1" kern="0" dirty="0">
                <a:solidFill>
                  <a:schemeClr val="tx2"/>
                </a:solidFill>
                <a:effectLst>
                  <a:outerShdw blurRad="38100" dist="38100" dir="2700000" algn="tl">
                    <a:srgbClr val="000000"/>
                  </a:outerShdw>
                </a:effectLst>
                <a:ea typeface="+mj-ea"/>
              </a:rPr>
              <a:t>As of August 15, 2022</a:t>
            </a:r>
            <a:endParaRPr lang="en-US" sz="1400" dirty="0">
              <a:solidFill>
                <a:schemeClr val="tx2"/>
              </a:solidFill>
            </a:endParaRPr>
          </a:p>
        </p:txBody>
      </p:sp>
      <p:sp>
        <p:nvSpPr>
          <p:cNvPr id="8" name="TextBox 1"/>
          <p:cNvSpPr txBox="1">
            <a:spLocks noChangeArrowheads="1"/>
          </p:cNvSpPr>
          <p:nvPr/>
        </p:nvSpPr>
        <p:spPr bwMode="auto">
          <a:xfrm>
            <a:off x="4038600" y="6386096"/>
            <a:ext cx="4419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lvl="0" eaLnBrk="1" hangingPunct="1">
              <a:spcBef>
                <a:spcPct val="0"/>
              </a:spcBef>
              <a:buClrTx/>
              <a:buSzTx/>
              <a:buNone/>
            </a:pPr>
            <a:r>
              <a:rPr lang="en-US" altLang="en-US" sz="1600" dirty="0">
                <a:solidFill>
                  <a:srgbClr val="FFFFFF"/>
                </a:solidFill>
                <a:effectLst>
                  <a:outerShdw blurRad="38100" dist="38100" dir="2700000" algn="tl">
                    <a:srgbClr val="000000">
                      <a:alpha val="43137"/>
                    </a:srgbClr>
                  </a:outerShdw>
                </a:effectLst>
                <a:latin typeface="Arial" panose="020B0604020202020204" pitchFamily="34" charset="0"/>
              </a:rPr>
              <a:t>*Cases in </a:t>
            </a:r>
            <a:r>
              <a:rPr lang="en-US" altLang="en-US" sz="1600" dirty="0">
                <a:solidFill>
                  <a:srgbClr val="FFFF00"/>
                </a:solidFill>
                <a:effectLst>
                  <a:outerShdw blurRad="38100" dist="38100" dir="2700000" algn="tl">
                    <a:srgbClr val="000000">
                      <a:alpha val="43137"/>
                    </a:srgbClr>
                  </a:outerShdw>
                </a:effectLst>
                <a:latin typeface="Arial" panose="020B0604020202020204" pitchFamily="34" charset="0"/>
              </a:rPr>
              <a:t>yellow</a:t>
            </a:r>
            <a:r>
              <a:rPr lang="en-US" altLang="en-US" sz="1600" dirty="0">
                <a:solidFill>
                  <a:srgbClr val="FFFFFF"/>
                </a:solidFill>
                <a:effectLst>
                  <a:outerShdw blurRad="38100" dist="38100" dir="2700000" algn="tl">
                    <a:srgbClr val="000000">
                      <a:alpha val="43137"/>
                    </a:srgbClr>
                  </a:outerShdw>
                </a:effectLst>
                <a:latin typeface="Arial" panose="020B0604020202020204" pitchFamily="34" charset="0"/>
              </a:rPr>
              <a:t> are new this reporting period</a:t>
            </a:r>
          </a:p>
        </p:txBody>
      </p:sp>
      <p:sp>
        <p:nvSpPr>
          <p:cNvPr id="5" name="Slide Number Placeholder 4"/>
          <p:cNvSpPr>
            <a:spLocks noGrp="1"/>
          </p:cNvSpPr>
          <p:nvPr>
            <p:ph type="sldNum" sz="quarter" idx="11"/>
          </p:nvPr>
        </p:nvSpPr>
        <p:spPr/>
        <p:txBody>
          <a:bodyPr/>
          <a:lstStyle/>
          <a:p>
            <a:pPr>
              <a:defRPr/>
            </a:pPr>
            <a:fld id="{D506C80E-0FE0-45A2-8773-7D976BFAFBF1}" type="slidenum">
              <a:rPr lang="en-US" altLang="en-US" smtClean="0"/>
              <a:pPr>
                <a:defRPr/>
              </a:pPr>
              <a:t>9</a:t>
            </a:fld>
            <a:endParaRPr lang="en-US" altLang="en-US" dirty="0"/>
          </a:p>
        </p:txBody>
      </p:sp>
    </p:spTree>
    <p:extLst>
      <p:ext uri="{BB962C8B-B14F-4D97-AF65-F5344CB8AC3E}">
        <p14:creationId xmlns:p14="http://schemas.microsoft.com/office/powerpoint/2010/main" val="3102374202"/>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57569</TotalTime>
  <Words>2630</Words>
  <Application>Microsoft Office PowerPoint</Application>
  <PresentationFormat>On-screen Show (4:3)</PresentationFormat>
  <Paragraphs>922</Paragraphs>
  <Slides>28</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Slide Titles</vt:lpstr>
      </vt:variant>
      <vt:variant>
        <vt:i4>28</vt:i4>
      </vt:variant>
      <vt:variant>
        <vt:lpstr>Custom Shows</vt:lpstr>
      </vt:variant>
      <vt:variant>
        <vt:i4>1</vt:i4>
      </vt:variant>
    </vt:vector>
  </HeadingPairs>
  <TitlesOfParts>
    <vt:vector size="33" baseType="lpstr">
      <vt:lpstr>Arial</vt:lpstr>
      <vt:lpstr>Garamond</vt:lpstr>
      <vt:lpstr>Wingdings</vt:lpstr>
      <vt:lpstr>Stream</vt:lpstr>
      <vt:lpstr>PowerPoint Presentation</vt:lpstr>
      <vt:lpstr>Statistics Reporting Period: 5/16/22 – 8/15/22</vt:lpstr>
      <vt:lpstr>Statistics Reporting Period: 5/16/22 – 8/15/22</vt:lpstr>
      <vt:lpstr>Statistics Reporting Period: 5/16/22 – 8/15/22</vt:lpstr>
      <vt:lpstr>Appeals:  U.S. Court of Appeals for the Federal Circuit</vt:lpstr>
      <vt:lpstr>Appeals:  U.S. Court of Appeals for the Federal Circuit</vt:lpstr>
      <vt:lpstr>Appeals:  U.S. Court of Federal Claims</vt:lpstr>
      <vt:lpstr>Appeals:  U.S. Court of Federal Claims</vt:lpstr>
      <vt:lpstr>Appeals:  U.S. Court of Federal Claims</vt:lpstr>
      <vt:lpstr>Appeals:  U.S. Court of Federal Claims</vt:lpstr>
      <vt:lpstr>Scheduled Oral Arguments</vt:lpstr>
      <vt:lpstr>Adjudicated Settlements* Reporting Period: 5/16/22 – 8/15/22</vt:lpstr>
      <vt:lpstr>Adjudicated Settlements* Reporting Period: 5/16/22 – 8/15/22</vt:lpstr>
      <vt:lpstr>Adjudicated Settlements* Reporting Period: 5/16/22 – 8/15/22</vt:lpstr>
      <vt:lpstr>Adjudicated Settlements* Reporting Period: 5/16/22 – 8/15/22</vt:lpstr>
      <vt:lpstr>Adjudicated Settlements* Reporting Period: 5/16/22 – 8/15/22</vt:lpstr>
      <vt:lpstr>Adjudicated Settlements* Reporting Period: 5/16/22 – 8/15/22</vt:lpstr>
      <vt:lpstr>Adjudicated Settlements* Reporting Period: 5/16/22 – 8/15/22</vt:lpstr>
      <vt:lpstr>Adjudicated Settlements* Reporting Period: 5/16/22 – 8/15/22</vt:lpstr>
      <vt:lpstr>Adjudicated Settlements* Reporting Period: 5/16/22 – 8/15/22</vt:lpstr>
      <vt:lpstr>Adjudicated Settlements* Reporting Period: 5/16/22 – 8/15/22</vt:lpstr>
      <vt:lpstr>Appendix</vt:lpstr>
      <vt:lpstr>Glossary of Terms</vt:lpstr>
      <vt:lpstr>Glossary of Terms</vt:lpstr>
      <vt:lpstr>Glossary of Terms</vt:lpstr>
      <vt:lpstr>Petition Processing in the Office of Special Masters</vt:lpstr>
      <vt:lpstr>Levels of Appeal in Vaccine Act Cases</vt:lpstr>
      <vt:lpstr>Appeals Process for Vaccine Act Cases</vt:lpstr>
      <vt:lpstr>Custom Show 1</vt:lpstr>
    </vt:vector>
  </TitlesOfParts>
  <Company>Civil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mraby</dc:creator>
  <cp:lastModifiedBy>Sneeringer, Lucy (HRSA) [C]</cp:lastModifiedBy>
  <cp:revision>2090</cp:revision>
  <cp:lastPrinted>2022-05-31T18:50:02Z</cp:lastPrinted>
  <dcterms:created xsi:type="dcterms:W3CDTF">2004-03-09T23:35:25Z</dcterms:created>
  <dcterms:modified xsi:type="dcterms:W3CDTF">2022-08-26T19:07:09Z</dcterms:modified>
</cp:coreProperties>
</file>