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73" r:id="rId5"/>
    <p:sldId id="289" r:id="rId6"/>
    <p:sldId id="290" r:id="rId7"/>
    <p:sldId id="291" r:id="rId8"/>
    <p:sldId id="292" r:id="rId9"/>
    <p:sldId id="293" r:id="rId10"/>
    <p:sldId id="294" r:id="rId11"/>
    <p:sldId id="295" r:id="rId12"/>
    <p:sldId id="29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EA8B8A-9FE8-42E8-91D4-096B7703BB35}" v="1" dt="2021-06-11T17:29:42.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9" autoAdjust="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shall, Valerie" userId="703a8e99-5143-48ec-b3af-1e8335ee99c7" providerId="ADAL" clId="{ECEA8B8A-9FE8-42E8-91D4-096B7703BB35}"/>
    <pc:docChg chg="modSld">
      <pc:chgData name="Marshall, Valerie" userId="703a8e99-5143-48ec-b3af-1e8335ee99c7" providerId="ADAL" clId="{ECEA8B8A-9FE8-42E8-91D4-096B7703BB35}" dt="2021-06-11T17:36:10.891" v="26" actId="20577"/>
      <pc:docMkLst>
        <pc:docMk/>
      </pc:docMkLst>
      <pc:sldChg chg="modSp mod">
        <pc:chgData name="Marshall, Valerie" userId="703a8e99-5143-48ec-b3af-1e8335ee99c7" providerId="ADAL" clId="{ECEA8B8A-9FE8-42E8-91D4-096B7703BB35}" dt="2021-06-11T17:29:47.900" v="19" actId="1076"/>
        <pc:sldMkLst>
          <pc:docMk/>
          <pc:sldMk cId="2424003712" sldId="273"/>
        </pc:sldMkLst>
        <pc:spChg chg="mod">
          <ac:chgData name="Marshall, Valerie" userId="703a8e99-5143-48ec-b3af-1e8335ee99c7" providerId="ADAL" clId="{ECEA8B8A-9FE8-42E8-91D4-096B7703BB35}" dt="2021-06-11T17:29:43.706" v="18" actId="122"/>
          <ac:spMkLst>
            <pc:docMk/>
            <pc:sldMk cId="2424003712" sldId="273"/>
            <ac:spMk id="2" creationId="{1C21E816-31F5-48BB-BD02-D15F2F18B48A}"/>
          </ac:spMkLst>
        </pc:spChg>
        <pc:picChg chg="mod">
          <ac:chgData name="Marshall, Valerie" userId="703a8e99-5143-48ec-b3af-1e8335ee99c7" providerId="ADAL" clId="{ECEA8B8A-9FE8-42E8-91D4-096B7703BB35}" dt="2021-06-11T17:29:47.900" v="19" actId="1076"/>
          <ac:picMkLst>
            <pc:docMk/>
            <pc:sldMk cId="2424003712" sldId="273"/>
            <ac:picMk id="23" creationId="{DD7629B9-934B-40E3-822B-4253847326AB}"/>
          </ac:picMkLst>
        </pc:picChg>
      </pc:sldChg>
      <pc:sldChg chg="modSp mod">
        <pc:chgData name="Marshall, Valerie" userId="703a8e99-5143-48ec-b3af-1e8335ee99c7" providerId="ADAL" clId="{ECEA8B8A-9FE8-42E8-91D4-096B7703BB35}" dt="2021-06-11T17:36:10.891" v="26" actId="20577"/>
        <pc:sldMkLst>
          <pc:docMk/>
          <pc:sldMk cId="1980181462" sldId="294"/>
        </pc:sldMkLst>
        <pc:spChg chg="mod">
          <ac:chgData name="Marshall, Valerie" userId="703a8e99-5143-48ec-b3af-1e8335ee99c7" providerId="ADAL" clId="{ECEA8B8A-9FE8-42E8-91D4-096B7703BB35}" dt="2021-06-11T17:35:51.535" v="20" actId="1076"/>
          <ac:spMkLst>
            <pc:docMk/>
            <pc:sldMk cId="1980181462" sldId="294"/>
            <ac:spMk id="2" creationId="{14EF2462-353F-4040-93F1-4A9A853DCDE7}"/>
          </ac:spMkLst>
        </pc:spChg>
        <pc:spChg chg="mod">
          <ac:chgData name="Marshall, Valerie" userId="703a8e99-5143-48ec-b3af-1e8335ee99c7" providerId="ADAL" clId="{ECEA8B8A-9FE8-42E8-91D4-096B7703BB35}" dt="2021-06-11T17:36:10.891" v="26" actId="20577"/>
          <ac:spMkLst>
            <pc:docMk/>
            <pc:sldMk cId="1980181462" sldId="294"/>
            <ac:spMk id="3" creationId="{18C30880-07CB-4CA1-BECC-69F0ABB346A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6/14/2021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58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6/14/2021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90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6/14/2021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122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755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6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059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6/14/2021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2098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6/14/2021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0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6/14/2021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0824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orange.biz/vaccine-18977"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85A71294-C247-450A-BB34-6E68648C95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useBgFill="1">
        <p:nvSpPr>
          <p:cNvPr id="76" name="Rectangle 75">
            <a:extLst>
              <a:ext uri="{FF2B5EF4-FFF2-40B4-BE49-F238E27FC236}">
                <a16:creationId xmlns:a16="http://schemas.microsoft.com/office/drawing/2014/main" id="{D36A0BA4-6A63-41D3-B0FA-43799ABC4A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90692" y="2872944"/>
            <a:ext cx="6823988" cy="3479310"/>
          </a:xfrm>
        </p:spPr>
        <p:txBody>
          <a:bodyPr anchor="b">
            <a:normAutofit/>
          </a:bodyPr>
          <a:lstStyle/>
          <a:p>
            <a:pPr algn="ctr">
              <a:lnSpc>
                <a:spcPct val="90000"/>
              </a:lnSpc>
            </a:pPr>
            <a:r>
              <a:rPr lang="en-US" altLang="en-US" sz="1500" b="1" kern="0" cap="none" dirty="0">
                <a:solidFill>
                  <a:schemeClr val="tx1"/>
                </a:solidFill>
                <a:latin typeface="Arial"/>
                <a:cs typeface="Arial"/>
              </a:rPr>
              <a:t>Advisory Commission on Childhood Vaccines (ACCV)</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dirty="0">
                <a:solidFill>
                  <a:schemeClr val="tx1"/>
                </a:solidFill>
              </a:rPr>
              <a:t>Food and Drug Administration Update</a:t>
            </a:r>
            <a:br>
              <a:rPr lang="en-US" altLang="en-US" dirty="0">
                <a:solidFill>
                  <a:schemeClr val="tx1"/>
                </a:solidFill>
              </a:rPr>
            </a:br>
            <a:r>
              <a:rPr lang="en-US" altLang="en-US" sz="1500" dirty="0">
                <a:solidFill>
                  <a:schemeClr val="tx1"/>
                </a:solidFill>
              </a:rPr>
              <a:t/>
            </a:r>
            <a:br>
              <a:rPr lang="en-US" altLang="en-US" sz="1500" dirty="0">
                <a:solidFill>
                  <a:schemeClr val="tx1"/>
                </a:solidFill>
              </a:rPr>
            </a:br>
            <a:r>
              <a:rPr lang="en-US" altLang="en-US" sz="1500" dirty="0">
                <a:solidFill>
                  <a:schemeClr val="tx1"/>
                </a:solidFill>
              </a:rPr>
              <a:t/>
            </a:r>
            <a:br>
              <a:rPr lang="en-US" altLang="en-US" sz="1500" dirty="0">
                <a:solidFill>
                  <a:schemeClr val="tx1"/>
                </a:solidFil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accent1"/>
                </a:solidFill>
                <a:latin typeface="Arial"/>
                <a:cs typeface="Arial"/>
              </a:rPr>
              <a:t>June 18, 2021</a:t>
            </a: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altLang="en-US" sz="1500" b="1" kern="0" cap="none" dirty="0">
                <a:solidFill>
                  <a:schemeClr val="tx1"/>
                </a:solidFill>
                <a:latin typeface="Arial"/>
                <a:cs typeface="Arial"/>
              </a:rPr>
              <a:t/>
            </a:r>
            <a:br>
              <a:rPr lang="en-US" altLang="en-US" sz="1500" b="1" kern="0" cap="none" dirty="0">
                <a:solidFill>
                  <a:schemeClr val="tx1"/>
                </a:solidFill>
                <a:latin typeface="Arial"/>
                <a:cs typeface="Arial"/>
              </a:rPr>
            </a:br>
            <a:r>
              <a:rPr lang="en-US" sz="1500" b="1" kern="0" cap="none" dirty="0">
                <a:solidFill>
                  <a:schemeClr val="tx1"/>
                </a:solidFill>
                <a:latin typeface="Arial"/>
                <a:cs typeface="Arial"/>
              </a:rPr>
              <a:t>CDR Valerie Marshall, MPH, PMP, GWCPM</a:t>
            </a:r>
            <a:br>
              <a:rPr lang="en-US" sz="1500" b="1" kern="0" cap="none" dirty="0">
                <a:solidFill>
                  <a:schemeClr val="tx1"/>
                </a:solidFill>
                <a:latin typeface="Arial"/>
                <a:cs typeface="Arial"/>
              </a:rPr>
            </a:br>
            <a:r>
              <a:rPr lang="en-US" sz="1500" b="1" kern="0" cap="none" dirty="0">
                <a:solidFill>
                  <a:schemeClr val="tx1"/>
                </a:solidFill>
                <a:latin typeface="Arial"/>
                <a:cs typeface="Arial"/>
              </a:rPr>
              <a:t>Immediate Office of the Director </a:t>
            </a:r>
            <a:br>
              <a:rPr lang="en-US" sz="1500" b="1" kern="0" cap="none" dirty="0">
                <a:solidFill>
                  <a:schemeClr val="tx1"/>
                </a:solidFill>
                <a:latin typeface="Arial"/>
                <a:cs typeface="Arial"/>
              </a:rPr>
            </a:br>
            <a:r>
              <a:rPr lang="en-US" sz="1500" b="1" kern="0" cap="none" dirty="0">
                <a:solidFill>
                  <a:schemeClr val="tx1"/>
                </a:solidFill>
                <a:latin typeface="Arial"/>
                <a:cs typeface="Arial"/>
              </a:rPr>
              <a:t>Office of Vaccines Research and Review (OVRR)</a:t>
            </a:r>
            <a:br>
              <a:rPr lang="en-US" sz="1500" b="1" kern="0" cap="none" dirty="0">
                <a:solidFill>
                  <a:schemeClr val="tx1"/>
                </a:solidFill>
                <a:latin typeface="Arial"/>
                <a:cs typeface="Arial"/>
              </a:rPr>
            </a:br>
            <a:r>
              <a:rPr lang="en-US" sz="1500" b="1" kern="0" cap="none" dirty="0">
                <a:solidFill>
                  <a:schemeClr val="tx1"/>
                </a:solidFill>
                <a:latin typeface="Arial"/>
                <a:cs typeface="Arial"/>
              </a:rPr>
              <a:t>Center for Biologics Evaluation and Research (CBER)</a:t>
            </a:r>
            <a:br>
              <a:rPr lang="en-US" sz="1500" b="1" kern="0" cap="none" dirty="0">
                <a:solidFill>
                  <a:schemeClr val="tx1"/>
                </a:solidFill>
                <a:latin typeface="Arial"/>
                <a:cs typeface="Arial"/>
              </a:rPr>
            </a:br>
            <a:r>
              <a:rPr lang="en-US" sz="1500" b="1" kern="0" cap="none" dirty="0">
                <a:solidFill>
                  <a:schemeClr val="tx1"/>
                </a:solidFill>
                <a:latin typeface="Arial"/>
                <a:cs typeface="Arial"/>
              </a:rPr>
              <a:t>Food and Drug Administration (FDA)</a:t>
            </a:r>
            <a:br>
              <a:rPr lang="en-US" sz="1500" b="1" kern="0" cap="none" dirty="0">
                <a:solidFill>
                  <a:schemeClr val="tx1"/>
                </a:solidFill>
                <a:latin typeface="Arial"/>
                <a:cs typeface="Arial"/>
              </a:rPr>
            </a:br>
            <a:endParaRPr lang="en-US" sz="1500" dirty="0">
              <a:solidFill>
                <a:schemeClr val="tx1"/>
              </a:solidFill>
            </a:endParaRPr>
          </a:p>
        </p:txBody>
      </p:sp>
      <p:sp>
        <p:nvSpPr>
          <p:cNvPr id="78" name="Rectangle 77">
            <a:extLst>
              <a:ext uri="{FF2B5EF4-FFF2-40B4-BE49-F238E27FC236}">
                <a16:creationId xmlns:a16="http://schemas.microsoft.com/office/drawing/2014/main" id="{673313D8-D259-4D89-9CE5-14884FB40D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19" y="457200"/>
            <a:ext cx="6766560" cy="91439"/>
          </a:xfrm>
          <a:prstGeom prst="rect">
            <a:avLst/>
          </a:prstGeom>
          <a:solidFill>
            <a:schemeClr val="tx1">
              <a:alpha val="6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a:extLst>
              <a:ext uri="{FF2B5EF4-FFF2-40B4-BE49-F238E27FC236}">
                <a16:creationId xmlns:a16="http://schemas.microsoft.com/office/drawing/2014/main" id="{AD5EFA86-59D3-41A9-819E-C704FF32C5AD}"/>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l="22394" r="3060" b="2778"/>
          <a:stretch/>
        </p:blipFill>
        <p:spPr>
          <a:xfrm>
            <a:off x="8140428" y="95255"/>
            <a:ext cx="4051572" cy="6667490"/>
          </a:xfrm>
          <a:prstGeom prst="rect">
            <a:avLst/>
          </a:prstGeom>
        </p:spPr>
      </p:pic>
      <p:pic>
        <p:nvPicPr>
          <p:cNvPr id="23" name="Picture 22">
            <a:extLst>
              <a:ext uri="{FF2B5EF4-FFF2-40B4-BE49-F238E27FC236}">
                <a16:creationId xmlns:a16="http://schemas.microsoft.com/office/drawing/2014/main" id="{DD7629B9-934B-40E3-822B-4253847326A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3719" y="2974829"/>
            <a:ext cx="1152081" cy="1179835"/>
          </a:xfrm>
          <a:prstGeom prst="rect">
            <a:avLst/>
          </a:prstGeom>
          <a:noFill/>
          <a:ln>
            <a:noFill/>
          </a:ln>
        </p:spPr>
      </p:pic>
    </p:spTree>
    <p:extLst>
      <p:ext uri="{BB962C8B-B14F-4D97-AF65-F5344CB8AC3E}">
        <p14:creationId xmlns:p14="http://schemas.microsoft.com/office/powerpoint/2010/main" val="242400371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46D5-3229-47AA-B885-05ECA835DFD8}"/>
              </a:ext>
            </a:extLst>
          </p:cNvPr>
          <p:cNvSpPr>
            <a:spLocks noGrp="1"/>
          </p:cNvSpPr>
          <p:nvPr>
            <p:ph type="title"/>
          </p:nvPr>
        </p:nvSpPr>
        <p:spPr>
          <a:xfrm>
            <a:off x="362117" y="159231"/>
            <a:ext cx="11029616" cy="1188720"/>
          </a:xfrm>
        </p:spPr>
        <p:txBody>
          <a:bodyPr/>
          <a:lstStyle/>
          <a:p>
            <a:r>
              <a:rPr lang="en-US" dirty="0"/>
              <a:t>COVID-19 VACCINE - Janssen</a:t>
            </a:r>
          </a:p>
        </p:txBody>
      </p:sp>
      <p:sp>
        <p:nvSpPr>
          <p:cNvPr id="3" name="Content Placeholder 2">
            <a:extLst>
              <a:ext uri="{FF2B5EF4-FFF2-40B4-BE49-F238E27FC236}">
                <a16:creationId xmlns:a16="http://schemas.microsoft.com/office/drawing/2014/main" id="{49E23A09-FDE9-492A-9DE4-6C747816B75C}"/>
              </a:ext>
            </a:extLst>
          </p:cNvPr>
          <p:cNvSpPr>
            <a:spLocks noGrp="1"/>
          </p:cNvSpPr>
          <p:nvPr>
            <p:ph idx="1"/>
          </p:nvPr>
        </p:nvSpPr>
        <p:spPr>
          <a:xfrm>
            <a:off x="457367" y="1807464"/>
            <a:ext cx="11029615" cy="3634486"/>
          </a:xfrm>
        </p:spPr>
        <p:txBody>
          <a:bodyPr/>
          <a:lstStyle/>
          <a:p>
            <a:r>
              <a:rPr lang="en-US" sz="2800" dirty="0"/>
              <a:t>On February 27, 2021, the Food and Drug Administration (FDA) issued an emergency use authorization (EUA) for a third vaccine for the prevention of coronavirus disease 2019 (COVID-19) caused by severe acute respiratory syndrome coronavirus 2 (SARS-CoV-2).  </a:t>
            </a:r>
          </a:p>
          <a:p>
            <a:pPr lvl="1"/>
            <a:r>
              <a:rPr lang="en-US" sz="2800" dirty="0"/>
              <a:t>The EUA allows the Janssen COVID-19 Vaccine to be distributed in the U.S. for use in individuals 18 years of age and older.</a:t>
            </a:r>
          </a:p>
          <a:p>
            <a:endParaRPr lang="en-US" dirty="0"/>
          </a:p>
        </p:txBody>
      </p:sp>
    </p:spTree>
    <p:extLst>
      <p:ext uri="{BB962C8B-B14F-4D97-AF65-F5344CB8AC3E}">
        <p14:creationId xmlns:p14="http://schemas.microsoft.com/office/powerpoint/2010/main" val="231472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FBE66-4A04-4A99-8A1C-AD6870650B89}"/>
              </a:ext>
            </a:extLst>
          </p:cNvPr>
          <p:cNvSpPr>
            <a:spLocks noGrp="1"/>
          </p:cNvSpPr>
          <p:nvPr>
            <p:ph type="title"/>
          </p:nvPr>
        </p:nvSpPr>
        <p:spPr/>
        <p:txBody>
          <a:bodyPr/>
          <a:lstStyle/>
          <a:p>
            <a:r>
              <a:rPr lang="en-US" dirty="0"/>
              <a:t>Expansion of age indication for Pfizer’s </a:t>
            </a:r>
            <a:r>
              <a:rPr lang="en-US" dirty="0" err="1"/>
              <a:t>covid-19</a:t>
            </a:r>
            <a:r>
              <a:rPr lang="en-US" dirty="0"/>
              <a:t> vaccine</a:t>
            </a:r>
          </a:p>
        </p:txBody>
      </p:sp>
      <p:sp>
        <p:nvSpPr>
          <p:cNvPr id="3" name="Content Placeholder 2">
            <a:extLst>
              <a:ext uri="{FF2B5EF4-FFF2-40B4-BE49-F238E27FC236}">
                <a16:creationId xmlns:a16="http://schemas.microsoft.com/office/drawing/2014/main" id="{0709EED0-C461-40F6-8752-9A5B9ABBEA59}"/>
              </a:ext>
            </a:extLst>
          </p:cNvPr>
          <p:cNvSpPr>
            <a:spLocks noGrp="1"/>
          </p:cNvSpPr>
          <p:nvPr>
            <p:ph idx="1"/>
          </p:nvPr>
        </p:nvSpPr>
        <p:spPr>
          <a:xfrm>
            <a:off x="581192" y="2340864"/>
            <a:ext cx="9782008" cy="3634486"/>
          </a:xfrm>
        </p:spPr>
        <p:txBody>
          <a:bodyPr/>
          <a:lstStyle/>
          <a:p>
            <a:r>
              <a:rPr lang="en-US" sz="3600" dirty="0"/>
              <a:t>On May 10, 2021, the FDA expanded the EUA for the Pfizer-BioNTech COVID-19 Vaccine to include 12 – 15-year-old adolescents.</a:t>
            </a:r>
          </a:p>
          <a:p>
            <a:endParaRPr lang="en-US" dirty="0"/>
          </a:p>
        </p:txBody>
      </p:sp>
    </p:spTree>
    <p:extLst>
      <p:ext uri="{BB962C8B-B14F-4D97-AF65-F5344CB8AC3E}">
        <p14:creationId xmlns:p14="http://schemas.microsoft.com/office/powerpoint/2010/main" val="149423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91FB-ACA5-4ED6-8F13-8B2436DA1D73}"/>
              </a:ext>
            </a:extLst>
          </p:cNvPr>
          <p:cNvSpPr>
            <a:spLocks noGrp="1"/>
          </p:cNvSpPr>
          <p:nvPr>
            <p:ph type="title"/>
          </p:nvPr>
        </p:nvSpPr>
        <p:spPr>
          <a:xfrm>
            <a:off x="485942" y="88649"/>
            <a:ext cx="11029616" cy="1188720"/>
          </a:xfrm>
        </p:spPr>
        <p:txBody>
          <a:bodyPr/>
          <a:lstStyle/>
          <a:p>
            <a:r>
              <a:rPr lang="en-US" dirty="0"/>
              <a:t>updated </a:t>
            </a:r>
            <a:r>
              <a:rPr lang="en-US" dirty="0" err="1"/>
              <a:t>fda</a:t>
            </a:r>
            <a:r>
              <a:rPr lang="en-US" dirty="0"/>
              <a:t> guidance- COVID-19 vaccines</a:t>
            </a:r>
          </a:p>
        </p:txBody>
      </p:sp>
      <p:sp>
        <p:nvSpPr>
          <p:cNvPr id="3" name="Content Placeholder 2">
            <a:extLst>
              <a:ext uri="{FF2B5EF4-FFF2-40B4-BE49-F238E27FC236}">
                <a16:creationId xmlns:a16="http://schemas.microsoft.com/office/drawing/2014/main" id="{F29302D1-AF5B-4559-B12C-A266185325DB}"/>
              </a:ext>
            </a:extLst>
          </p:cNvPr>
          <p:cNvSpPr>
            <a:spLocks noGrp="1"/>
          </p:cNvSpPr>
          <p:nvPr>
            <p:ph idx="1"/>
          </p:nvPr>
        </p:nvSpPr>
        <p:spPr>
          <a:xfrm>
            <a:off x="590718" y="1759839"/>
            <a:ext cx="5933908" cy="3634486"/>
          </a:xfrm>
        </p:spPr>
        <p:txBody>
          <a:bodyPr/>
          <a:lstStyle/>
          <a:p>
            <a:r>
              <a:rPr lang="en-US" sz="2400" dirty="0"/>
              <a:t>On May 25, 2021, the FDA updated its guidance entitled, “Emergency Use Authorization for Vaccines to Prevent COVID-19”</a:t>
            </a:r>
          </a:p>
          <a:p>
            <a:pPr lvl="1"/>
            <a:r>
              <a:rPr lang="en-US" sz="2400" dirty="0"/>
              <a:t>The update clarifies how the agency intends to prioritize review of EUA requests for the remainder of the COVID-19 public health emergency</a:t>
            </a:r>
            <a:r>
              <a:rPr lang="en-US" dirty="0"/>
              <a:t>.  </a:t>
            </a:r>
          </a:p>
          <a:p>
            <a:endParaRPr lang="en-US" dirty="0"/>
          </a:p>
        </p:txBody>
      </p:sp>
      <p:pic>
        <p:nvPicPr>
          <p:cNvPr id="4" name="Picture 3">
            <a:extLst>
              <a:ext uri="{FF2B5EF4-FFF2-40B4-BE49-F238E27FC236}">
                <a16:creationId xmlns:a16="http://schemas.microsoft.com/office/drawing/2014/main" id="{81BBA10E-B495-420D-9D86-3422BAE96DB6}"/>
              </a:ext>
            </a:extLst>
          </p:cNvPr>
          <p:cNvPicPr>
            <a:picLocks noChangeAspect="1"/>
          </p:cNvPicPr>
          <p:nvPr/>
        </p:nvPicPr>
        <p:blipFill>
          <a:blip r:embed="rId2"/>
          <a:stretch>
            <a:fillRect/>
          </a:stretch>
        </p:blipFill>
        <p:spPr>
          <a:xfrm>
            <a:off x="7494494" y="1759839"/>
            <a:ext cx="3430681" cy="403376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77416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C44281-A7F9-4208-AF20-8B6DC8F0E712}"/>
              </a:ext>
            </a:extLst>
          </p:cNvPr>
          <p:cNvSpPr>
            <a:spLocks noGrp="1"/>
          </p:cNvSpPr>
          <p:nvPr>
            <p:ph type="title"/>
          </p:nvPr>
        </p:nvSpPr>
        <p:spPr>
          <a:xfrm>
            <a:off x="581192" y="1507414"/>
            <a:ext cx="5120255" cy="3903332"/>
          </a:xfrm>
        </p:spPr>
        <p:txBody>
          <a:bodyPr anchor="t">
            <a:normAutofit/>
          </a:bodyPr>
          <a:lstStyle/>
          <a:p>
            <a:r>
              <a:rPr lang="en-US" sz="4000" dirty="0">
                <a:solidFill>
                  <a:schemeClr val="tx1">
                    <a:lumMod val="85000"/>
                    <a:lumOff val="15000"/>
                  </a:schemeClr>
                </a:solidFill>
              </a:rPr>
              <a:t>Vaccines and Related Biological Products Advisory Committee</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68E0B2F-6C8B-4BF6-ABEB-A989F2591363}"/>
              </a:ext>
            </a:extLst>
          </p:cNvPr>
          <p:cNvSpPr>
            <a:spLocks noGrp="1"/>
          </p:cNvSpPr>
          <p:nvPr>
            <p:ph idx="1"/>
          </p:nvPr>
        </p:nvSpPr>
        <p:spPr>
          <a:xfrm>
            <a:off x="6441743" y="1507415"/>
            <a:ext cx="4819091" cy="3903331"/>
          </a:xfrm>
          <a:ln w="57150">
            <a:noFill/>
          </a:ln>
        </p:spPr>
        <p:txBody>
          <a:bodyPr anchor="t">
            <a:normAutofit/>
          </a:bodyPr>
          <a:lstStyle/>
          <a:p>
            <a:r>
              <a:rPr lang="en-US" sz="2000" dirty="0"/>
              <a:t>On June 10, 2021, the Vaccines and Related Biological Products Advisory Committee met in open session to discuss, in general, data needed to support authorization and/or licensure of COVID-19 vaccines for use in pediatric populations.</a:t>
            </a:r>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2618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6CC74-BB7A-4DDE-9C01-2E9C1E1646AC}"/>
              </a:ext>
            </a:extLst>
          </p:cNvPr>
          <p:cNvSpPr>
            <a:spLocks noGrp="1"/>
          </p:cNvSpPr>
          <p:nvPr>
            <p:ph type="title"/>
          </p:nvPr>
        </p:nvSpPr>
        <p:spPr>
          <a:xfrm>
            <a:off x="371641" y="187806"/>
            <a:ext cx="11029616" cy="1188720"/>
          </a:xfrm>
        </p:spPr>
        <p:txBody>
          <a:bodyPr/>
          <a:lstStyle/>
          <a:p>
            <a:r>
              <a:rPr lang="en-US" dirty="0"/>
              <a:t>New vaccine approval - Prevnar 20™</a:t>
            </a:r>
          </a:p>
        </p:txBody>
      </p:sp>
      <p:sp>
        <p:nvSpPr>
          <p:cNvPr id="3" name="Content Placeholder 2">
            <a:extLst>
              <a:ext uri="{FF2B5EF4-FFF2-40B4-BE49-F238E27FC236}">
                <a16:creationId xmlns:a16="http://schemas.microsoft.com/office/drawing/2014/main" id="{4B14BCBC-60C8-4CFB-8ADE-87D368E5D4C8}"/>
              </a:ext>
            </a:extLst>
          </p:cNvPr>
          <p:cNvSpPr>
            <a:spLocks noGrp="1"/>
          </p:cNvSpPr>
          <p:nvPr>
            <p:ph idx="1"/>
          </p:nvPr>
        </p:nvSpPr>
        <p:spPr>
          <a:xfrm>
            <a:off x="371641" y="1719426"/>
            <a:ext cx="11029615" cy="3634486"/>
          </a:xfrm>
        </p:spPr>
        <p:txBody>
          <a:bodyPr>
            <a:normAutofit/>
          </a:bodyPr>
          <a:lstStyle/>
          <a:p>
            <a:r>
              <a:rPr lang="en-US" sz="2400" dirty="0"/>
              <a:t>On June 8, 2021, CBER/OVRR approved Prevnar 20™, pneumococcal 20-valent conjugate vaccine indicated for active immunization for the prevention of pneumonia and invasive disease caused by Streptococcus pneumoniae serotypes 1, 3, 4, 5, </a:t>
            </a:r>
            <a:r>
              <a:rPr lang="en-US" sz="2400" dirty="0" err="1"/>
              <a:t>6A</a:t>
            </a:r>
            <a:r>
              <a:rPr lang="en-US" sz="2400" dirty="0"/>
              <a:t>, </a:t>
            </a:r>
            <a:r>
              <a:rPr lang="en-US" sz="2400" dirty="0" err="1"/>
              <a:t>6B</a:t>
            </a:r>
            <a:r>
              <a:rPr lang="en-US" sz="2400" dirty="0"/>
              <a:t>, </a:t>
            </a:r>
            <a:r>
              <a:rPr lang="en-US" sz="2400" dirty="0" err="1"/>
              <a:t>7F</a:t>
            </a:r>
            <a:r>
              <a:rPr lang="en-US" sz="2400" dirty="0"/>
              <a:t>, 8, </a:t>
            </a:r>
            <a:r>
              <a:rPr lang="en-US" sz="2400" dirty="0" err="1"/>
              <a:t>9V</a:t>
            </a:r>
            <a:r>
              <a:rPr lang="en-US" sz="2400" dirty="0"/>
              <a:t>, </a:t>
            </a:r>
            <a:r>
              <a:rPr lang="en-US" sz="2400" dirty="0" err="1"/>
              <a:t>10A</a:t>
            </a:r>
            <a:r>
              <a:rPr lang="en-US" sz="2400" dirty="0"/>
              <a:t>, </a:t>
            </a:r>
            <a:r>
              <a:rPr lang="en-US" sz="2400" dirty="0" err="1"/>
              <a:t>11A</a:t>
            </a:r>
            <a:r>
              <a:rPr lang="en-US" sz="2400" dirty="0"/>
              <a:t>, </a:t>
            </a:r>
            <a:r>
              <a:rPr lang="en-US" sz="2400" dirty="0" err="1"/>
              <a:t>12F</a:t>
            </a:r>
            <a:r>
              <a:rPr lang="en-US" sz="2400" dirty="0"/>
              <a:t>, 14, </a:t>
            </a:r>
            <a:r>
              <a:rPr lang="en-US" sz="2400" dirty="0" err="1"/>
              <a:t>15B</a:t>
            </a:r>
            <a:r>
              <a:rPr lang="en-US" sz="2400" dirty="0"/>
              <a:t>, </a:t>
            </a:r>
            <a:r>
              <a:rPr lang="en-US" sz="2400" dirty="0" err="1"/>
              <a:t>18C</a:t>
            </a:r>
            <a:r>
              <a:rPr lang="en-US" sz="2400" dirty="0"/>
              <a:t>, </a:t>
            </a:r>
            <a:r>
              <a:rPr lang="en-US" sz="2400" dirty="0" err="1"/>
              <a:t>19A</a:t>
            </a:r>
            <a:r>
              <a:rPr lang="en-US" sz="2400" dirty="0"/>
              <a:t>, </a:t>
            </a:r>
            <a:r>
              <a:rPr lang="en-US" sz="2400" dirty="0" err="1"/>
              <a:t>19F</a:t>
            </a:r>
            <a:r>
              <a:rPr lang="en-US" sz="2400" dirty="0"/>
              <a:t>, </a:t>
            </a:r>
            <a:r>
              <a:rPr lang="en-US" sz="2400" dirty="0" err="1"/>
              <a:t>22F</a:t>
            </a:r>
            <a:r>
              <a:rPr lang="en-US" sz="2400" dirty="0"/>
              <a:t>, </a:t>
            </a:r>
            <a:r>
              <a:rPr lang="en-US" sz="2400" dirty="0" err="1"/>
              <a:t>23F</a:t>
            </a:r>
            <a:r>
              <a:rPr lang="en-US" sz="2400" dirty="0"/>
              <a:t> and </a:t>
            </a:r>
            <a:r>
              <a:rPr lang="en-US" sz="2400" dirty="0" err="1"/>
              <a:t>33F</a:t>
            </a:r>
            <a:r>
              <a:rPr lang="en-US" sz="2400" dirty="0"/>
              <a:t> in adults 18 years of age and older. </a:t>
            </a:r>
          </a:p>
          <a:p>
            <a:pPr lvl="1"/>
            <a:r>
              <a:rPr lang="en-US" sz="2400" dirty="0"/>
              <a:t>The vaccine is administered as a single intramuscular dose. </a:t>
            </a:r>
          </a:p>
          <a:p>
            <a:pPr lvl="1"/>
            <a:r>
              <a:rPr lang="en-US" sz="2400" dirty="0"/>
              <a:t>The vaccine is manufactured by Wyeth Pharmaceutical LLC, a subsidiary of Pfizer, Inc. </a:t>
            </a:r>
          </a:p>
        </p:txBody>
      </p:sp>
    </p:spTree>
    <p:extLst>
      <p:ext uri="{BB962C8B-B14F-4D97-AF65-F5344CB8AC3E}">
        <p14:creationId xmlns:p14="http://schemas.microsoft.com/office/powerpoint/2010/main" val="836758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F2462-353F-4040-93F1-4A9A853DCDE7}"/>
              </a:ext>
            </a:extLst>
          </p:cNvPr>
          <p:cNvSpPr>
            <a:spLocks noGrp="1"/>
          </p:cNvSpPr>
          <p:nvPr>
            <p:ph type="title"/>
          </p:nvPr>
        </p:nvSpPr>
        <p:spPr>
          <a:xfrm>
            <a:off x="447842" y="288290"/>
            <a:ext cx="11029616" cy="1188720"/>
          </a:xfrm>
        </p:spPr>
        <p:txBody>
          <a:bodyPr/>
          <a:lstStyle/>
          <a:p>
            <a:r>
              <a:rPr lang="en-US" dirty="0"/>
              <a:t>UPDATED SAFETY LABELING - SHINGRIX</a:t>
            </a:r>
          </a:p>
        </p:txBody>
      </p:sp>
      <p:sp>
        <p:nvSpPr>
          <p:cNvPr id="3" name="Content Placeholder 2">
            <a:extLst>
              <a:ext uri="{FF2B5EF4-FFF2-40B4-BE49-F238E27FC236}">
                <a16:creationId xmlns:a16="http://schemas.microsoft.com/office/drawing/2014/main" id="{18C30880-07CB-4CA1-BECC-69F0ABB346A1}"/>
              </a:ext>
            </a:extLst>
          </p:cNvPr>
          <p:cNvSpPr>
            <a:spLocks noGrp="1"/>
          </p:cNvSpPr>
          <p:nvPr>
            <p:ph idx="1"/>
          </p:nvPr>
        </p:nvSpPr>
        <p:spPr>
          <a:xfrm>
            <a:off x="447843" y="1855089"/>
            <a:ext cx="11029615" cy="3634486"/>
          </a:xfrm>
        </p:spPr>
        <p:txBody>
          <a:bodyPr/>
          <a:lstStyle/>
          <a:p>
            <a:r>
              <a:rPr lang="en-US" sz="2800" dirty="0"/>
              <a:t>In March 2021, FDA approved a supplement to the Biologics License Application (BLA) for Zoster Vaccine Recombinant, Adjuvanted (SHINGRIX)</a:t>
            </a:r>
          </a:p>
          <a:p>
            <a:pPr lvl="1"/>
            <a:r>
              <a:rPr lang="en-US" sz="2500" dirty="0"/>
              <a:t>To update the “Warnings and Precautions” and “Adverse Reactions” sections of the Package Insert labeling to include new safety information on the risk of Guillain-Barré Syndrome (GBS) following vaccination with SHINGRIX.</a:t>
            </a:r>
          </a:p>
          <a:p>
            <a:endParaRPr lang="en-US" dirty="0"/>
          </a:p>
        </p:txBody>
      </p:sp>
    </p:spTree>
    <p:extLst>
      <p:ext uri="{BB962C8B-B14F-4D97-AF65-F5344CB8AC3E}">
        <p14:creationId xmlns:p14="http://schemas.microsoft.com/office/powerpoint/2010/main" val="198018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72208-D00F-4A71-A12C-734953635F10}"/>
              </a:ext>
            </a:extLst>
          </p:cNvPr>
          <p:cNvSpPr>
            <a:spLocks noGrp="1"/>
          </p:cNvSpPr>
          <p:nvPr>
            <p:ph type="title"/>
          </p:nvPr>
        </p:nvSpPr>
        <p:spPr>
          <a:xfrm>
            <a:off x="419267" y="130656"/>
            <a:ext cx="11029616" cy="1188720"/>
          </a:xfrm>
        </p:spPr>
        <p:txBody>
          <a:bodyPr/>
          <a:lstStyle/>
          <a:p>
            <a:r>
              <a:rPr lang="en-US" dirty="0"/>
              <a:t>FLUCELVAX - QUADRIVALENT</a:t>
            </a:r>
          </a:p>
        </p:txBody>
      </p:sp>
      <p:sp>
        <p:nvSpPr>
          <p:cNvPr id="3" name="Content Placeholder 2">
            <a:extLst>
              <a:ext uri="{FF2B5EF4-FFF2-40B4-BE49-F238E27FC236}">
                <a16:creationId xmlns:a16="http://schemas.microsoft.com/office/drawing/2014/main" id="{EA0F2E5B-E9FD-450A-9572-768866828F1B}"/>
              </a:ext>
            </a:extLst>
          </p:cNvPr>
          <p:cNvSpPr>
            <a:spLocks noGrp="1"/>
          </p:cNvSpPr>
          <p:nvPr>
            <p:ph idx="1"/>
          </p:nvPr>
        </p:nvSpPr>
        <p:spPr>
          <a:xfrm>
            <a:off x="581192" y="1611757"/>
            <a:ext cx="11029615" cy="3634486"/>
          </a:xfrm>
        </p:spPr>
        <p:txBody>
          <a:bodyPr/>
          <a:lstStyle/>
          <a:p>
            <a:r>
              <a:rPr lang="en-US" sz="3200" dirty="0"/>
              <a:t>In March 2021, the FDA approved a supplement to the BLA for Flucelvax Quadrivalent to extend the age indication to persons 2 years of age and older.</a:t>
            </a:r>
          </a:p>
          <a:p>
            <a:endParaRPr lang="en-US" dirty="0"/>
          </a:p>
        </p:txBody>
      </p:sp>
    </p:spTree>
    <p:extLst>
      <p:ext uri="{BB962C8B-B14F-4D97-AF65-F5344CB8AC3E}">
        <p14:creationId xmlns:p14="http://schemas.microsoft.com/office/powerpoint/2010/main" val="3698582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AF47317F-C87A-4D9C-A72E-89C67FDA2C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4DDACF-EC37-4184-8C01-00275A137DCB}"/>
              </a:ext>
            </a:extLst>
          </p:cNvPr>
          <p:cNvSpPr>
            <a:spLocks noGrp="1"/>
          </p:cNvSpPr>
          <p:nvPr>
            <p:ph type="title"/>
          </p:nvPr>
        </p:nvSpPr>
        <p:spPr>
          <a:xfrm>
            <a:off x="446533" y="1027034"/>
            <a:ext cx="7166927" cy="3703320"/>
          </a:xfrm>
        </p:spPr>
        <p:txBody>
          <a:bodyPr vert="horz" lIns="91440" tIns="45720" rIns="91440" bIns="45720" rtlCol="0" anchor="b">
            <a:normAutofit/>
          </a:bodyPr>
          <a:lstStyle/>
          <a:p>
            <a:r>
              <a:rPr lang="en-US" sz="4800" b="0" kern="1200" cap="all" dirty="0">
                <a:solidFill>
                  <a:schemeClr val="tx2"/>
                </a:solidFill>
                <a:latin typeface="+mj-lt"/>
                <a:ea typeface="+mj-ea"/>
                <a:cs typeface="+mj-cs"/>
              </a:rPr>
              <a:t>Thank you</a:t>
            </a:r>
            <a:br>
              <a:rPr lang="en-US" sz="4800" b="0" kern="1200" cap="all" dirty="0">
                <a:solidFill>
                  <a:schemeClr val="tx2"/>
                </a:solidFill>
                <a:latin typeface="+mj-lt"/>
                <a:ea typeface="+mj-ea"/>
                <a:cs typeface="+mj-cs"/>
              </a:rPr>
            </a:br>
            <a:endParaRPr lang="en-US" sz="4800" b="0" kern="1200" cap="all" dirty="0">
              <a:solidFill>
                <a:schemeClr val="tx2"/>
              </a:solidFill>
              <a:latin typeface="+mj-lt"/>
              <a:ea typeface="+mj-ea"/>
              <a:cs typeface="+mj-cs"/>
            </a:endParaRPr>
          </a:p>
        </p:txBody>
      </p:sp>
      <p:sp>
        <p:nvSpPr>
          <p:cNvPr id="17" name="Rectangle 16">
            <a:extLst>
              <a:ext uri="{FF2B5EF4-FFF2-40B4-BE49-F238E27FC236}">
                <a16:creationId xmlns:a16="http://schemas.microsoft.com/office/drawing/2014/main" id="{EA343C5F-7AA1-409B-BD18-44E928CE30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031846"/>
            <a:ext cx="7223760" cy="1116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3FF31F9-8C96-4D43-9B36-20F6B6FE66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7694" y="0"/>
            <a:ext cx="4304306"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3D252CC1-04C4-47A3-AFEA-5022A689C8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84640" y="5031846"/>
            <a:ext cx="3546077"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53374471"/>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FBD2D995-20F0-4C14-BF62-1248AB4B484D}">
  <ds:schemaRefs>
    <ds:schemaRef ds:uri="http://purl.org/dc/dcmitype/"/>
    <ds:schemaRef ds:uri="16c05727-aa75-4e4a-9b5f-8a80a1165891"/>
    <ds:schemaRef ds:uri="http://schemas.microsoft.com/office/infopath/2007/PartnerControls"/>
    <ds:schemaRef ds:uri="http://purl.org/dc/elements/1.1/"/>
    <ds:schemaRef ds:uri="http://schemas.microsoft.com/office/2006/metadata/properties"/>
    <ds:schemaRef ds:uri="71af3243-3dd4-4a8d-8c0d-dd76da1f02a5"/>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{FFA46D99-D6FC-425B-AF38-B6A8A44CDCEB}tf67061901_win32</Template>
  <TotalTime>275</TotalTime>
  <Words>500</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Franklin Gothic Book</vt:lpstr>
      <vt:lpstr>Franklin Gothic Demi</vt:lpstr>
      <vt:lpstr>Gill Sans MT</vt:lpstr>
      <vt:lpstr>Wingdings 2</vt:lpstr>
      <vt:lpstr>DividendVTI</vt:lpstr>
      <vt:lpstr>Advisory Commission on Childhood Vaccines (ACCV)    Food and Drug Administration Update           June 18, 2021  CDR Valerie Marshall, MPH, PMP, GWCPM Immediate Office of the Director  Office of Vaccines Research and Review (OVRR) Center for Biologics Evaluation and Research (CBER) Food and Drug Administration (FDA) </vt:lpstr>
      <vt:lpstr>COVID-19 VACCINE - Janssen</vt:lpstr>
      <vt:lpstr>Expansion of age indication for Pfizer’s covid-19 vaccine</vt:lpstr>
      <vt:lpstr>updated fda guidance- COVID-19 vaccines</vt:lpstr>
      <vt:lpstr>Vaccines and Related Biological Products Advisory Committee</vt:lpstr>
      <vt:lpstr>New vaccine approval - Prevnar 20™</vt:lpstr>
      <vt:lpstr>UPDATED SAFETY LABELING - SHINGRIX</vt:lpstr>
      <vt:lpstr>FLUCELVAX - QUADRIVALENT</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Commission on Childhood Vaccines (ACCV)    Food and Drug Administration Update       CDR Valerie Marshall, MPH, PMP, GWCPM Immediate Office of the Director  Office of Vaccines Research and Review (OVRR) Center for Biologics Evaluation and Research (CBER) Food and Drug Administration (FDA)</dc:title>
  <dc:creator>Marshall, Valerie</dc:creator>
  <cp:lastModifiedBy>Herzog, Andrea (HRSA)</cp:lastModifiedBy>
  <cp:revision>5</cp:revision>
  <dcterms:created xsi:type="dcterms:W3CDTF">2021-06-11T13:01:41Z</dcterms:created>
  <dcterms:modified xsi:type="dcterms:W3CDTF">2021-06-14T11:06:57Z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