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259" r:id="rId5"/>
    <p:sldId id="1151" r:id="rId6"/>
    <p:sldId id="727" r:id="rId7"/>
    <p:sldId id="1149" r:id="rId8"/>
    <p:sldId id="1132" r:id="rId9"/>
    <p:sldId id="1153" r:id="rId10"/>
    <p:sldId id="1140" r:id="rId11"/>
    <p:sldId id="1143" r:id="rId12"/>
    <p:sldId id="1144" r:id="rId13"/>
    <p:sldId id="1145" r:id="rId14"/>
    <p:sldId id="1152" r:id="rId15"/>
    <p:sldId id="1135" r:id="rId16"/>
    <p:sldId id="657" r:id="rId17"/>
    <p:sldId id="114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22EE4D-64F1-F78D-0AFE-4115178E037C}" name="Gianci, Christel" initials="CG" userId="S::cgianci@rti.org::e0fd649a-0de2-4094-859a-7eda62aa9762" providerId="AD"/>
  <p188:author id="{E80C9381-0E5D-232A-D5BE-E7E14B462546}" name="Reynolds, Lauren" initials="RL" userId="S::lereynolds@rti.org::bf47bcd8-248c-4dfb-8724-89941e166e65" providerId="AD"/>
  <p188:author id="{69C31082-0B29-BD15-BC76-17065CE5526D}" name="Corbo (she/her), Allyson" initials="C(A" userId="S::acorbo@rti.org::96759c27-8ab2-430f-b6e1-91bfc6d08a77" providerId="AD"/>
  <p188:author id="{1D05F488-7A23-2A01-5065-9C09D1D459A1}" name="Raspa, Melissa" initials="RM" userId="S::mraspa@rti.org::af7b9e52-7926-4b4c-b1fc-f0797ff1936d" providerId="AD"/>
  <p188:author id="{C08EF792-FB26-59CC-8F18-FC26FF96141C}" name="Gieck, Chelsea" initials="GC" userId="S::cgieck@rti.org::b4ad7572-ee79-41b7-8072-2694b34b8fcb" providerId="AD"/>
  <p188:author id="{80021598-4756-2CA9-E5B9-4601FB3E1662}" name="Wright, Becca" initials="WB" userId="S::rwright@rti.org::13d86532-8d4f-4fea-8f53-9f11cc172608" providerId="AD"/>
  <p188:author id="{07BAB59A-EE16-0987-E0DF-CDCDAFB38D8A}" name="Baker (she/her), Katie" initials="BK" userId="S::mkbaker@rti.org::fb91f534-e1c0-415b-8984-ece09623b73e" providerId="AD"/>
  <p188:author id="{72926FAA-2335-FCB9-A5E2-93E832B253D6}" name="Headley, Ivonne" initials="HI" userId="S::iheadley@rti.org::7a277b71-6b6f-4c9c-a71e-495dba3c2bb4" providerId="AD"/>
  <p188:author id="{1F50B8D7-9E83-E018-E71C-64C30EFF2D1A}" name="Rupert, Douglas" initials="RD" userId="S::drupert@rti.org::974e9126-ef5a-4ad9-8b14-5868e6745779" providerId="AD"/>
  <p188:author id="{FA8155E2-5BB7-5662-EF37-0B2960FCB198}" name="Lynch, Molly" initials="LM" userId="S::mlynch@rti.org::b9fb9774-0c79-44d3-aae6-3c21fa2318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1E4E96"/>
    <a:srgbClr val="942092"/>
    <a:srgbClr val="9B62FF"/>
    <a:srgbClr val="FF5C00"/>
    <a:srgbClr val="FF9300"/>
    <a:srgbClr val="6B46FF"/>
    <a:srgbClr val="FF901D"/>
    <a:srgbClr val="1E4EBB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CA856-4A3A-48AB-9D26-219DD5D7C66B}" v="2" dt="2024-11-07T16:40:10.578"/>
    <p1510:client id="{68A1C876-51C9-8B40-AD6F-E2F6FBDE2B7C}" v="34" dt="2024-11-07T16:38:41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ch, Molly" userId="b9fb9774-0c79-44d3-aae6-3c21fa2318cf" providerId="ADAL" clId="{2B1CA856-4A3A-48AB-9D26-219DD5D7C66B}"/>
    <pc:docChg chg="undo custSel modSld">
      <pc:chgData name="Lynch, Molly" userId="b9fb9774-0c79-44d3-aae6-3c21fa2318cf" providerId="ADAL" clId="{2B1CA856-4A3A-48AB-9D26-219DD5D7C66B}" dt="2024-11-07T16:40:10.578" v="11"/>
      <pc:docMkLst>
        <pc:docMk/>
      </pc:docMkLst>
      <pc:sldChg chg="delSp modSp mod addCm delCm modCm">
        <pc:chgData name="Lynch, Molly" userId="b9fb9774-0c79-44d3-aae6-3c21fa2318cf" providerId="ADAL" clId="{2B1CA856-4A3A-48AB-9D26-219DD5D7C66B}" dt="2024-11-07T16:40:10.578" v="11"/>
        <pc:sldMkLst>
          <pc:docMk/>
          <pc:sldMk cId="3191542401" sldId="1135"/>
        </pc:sldMkLst>
        <pc:spChg chg="mod">
          <ac:chgData name="Lynch, Molly" userId="b9fb9774-0c79-44d3-aae6-3c21fa2318cf" providerId="ADAL" clId="{2B1CA856-4A3A-48AB-9D26-219DD5D7C66B}" dt="2024-11-07T15:55:56.797" v="8" actId="1076"/>
          <ac:spMkLst>
            <pc:docMk/>
            <pc:sldMk cId="3191542401" sldId="1135"/>
            <ac:spMk id="7" creationId="{968BCB52-85D7-407A-9819-F895E4A0517B}"/>
          </ac:spMkLst>
        </pc:spChg>
        <pc:spChg chg="del">
          <ac:chgData name="Lynch, Molly" userId="b9fb9774-0c79-44d3-aae6-3c21fa2318cf" providerId="ADAL" clId="{2B1CA856-4A3A-48AB-9D26-219DD5D7C66B}" dt="2024-11-07T15:55:44.458" v="0" actId="478"/>
          <ac:spMkLst>
            <pc:docMk/>
            <pc:sldMk cId="3191542401" sldId="1135"/>
            <ac:spMk id="21" creationId="{47A4A26B-C620-489C-DBD2-2CFF6B914D3B}"/>
          </ac:spMkLst>
        </pc:spChg>
        <pc:spChg chg="del mod">
          <ac:chgData name="Lynch, Molly" userId="b9fb9774-0c79-44d3-aae6-3c21fa2318cf" providerId="ADAL" clId="{2B1CA856-4A3A-48AB-9D26-219DD5D7C66B}" dt="2024-11-07T15:55:50.533" v="4" actId="478"/>
          <ac:spMkLst>
            <pc:docMk/>
            <pc:sldMk cId="3191542401" sldId="1135"/>
            <ac:spMk id="24" creationId="{EABFB2AD-1906-38D7-EBDF-81632657B4EE}"/>
          </ac:spMkLst>
        </pc:spChg>
        <pc:spChg chg="del mod">
          <ac:chgData name="Lynch, Molly" userId="b9fb9774-0c79-44d3-aae6-3c21fa2318cf" providerId="ADAL" clId="{2B1CA856-4A3A-48AB-9D26-219DD5D7C66B}" dt="2024-11-07T15:55:52.166" v="6" actId="478"/>
          <ac:spMkLst>
            <pc:docMk/>
            <pc:sldMk cId="3191542401" sldId="1135"/>
            <ac:spMk id="25" creationId="{CD0965B2-05D3-9C4E-78C7-364245E65E67}"/>
          </ac:spMkLst>
        </pc:spChg>
        <pc:spChg chg="del">
          <ac:chgData name="Lynch, Molly" userId="b9fb9774-0c79-44d3-aae6-3c21fa2318cf" providerId="ADAL" clId="{2B1CA856-4A3A-48AB-9D26-219DD5D7C66B}" dt="2024-11-07T15:55:48.507" v="2" actId="478"/>
          <ac:spMkLst>
            <pc:docMk/>
            <pc:sldMk cId="3191542401" sldId="1135"/>
            <ac:spMk id="27" creationId="{E4E8FCAB-464E-A56A-A5C2-1E8C613A781F}"/>
          </ac:spMkLst>
        </pc:spChg>
        <pc:picChg chg="del">
          <ac:chgData name="Lynch, Molly" userId="b9fb9774-0c79-44d3-aae6-3c21fa2318cf" providerId="ADAL" clId="{2B1CA856-4A3A-48AB-9D26-219DD5D7C66B}" dt="2024-11-07T15:55:47.548" v="1" actId="478"/>
          <ac:picMkLst>
            <pc:docMk/>
            <pc:sldMk cId="3191542401" sldId="1135"/>
            <ac:picMk id="44" creationId="{917776F2-0A52-FA91-B21A-22B7929197C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ynch, Molly" userId="b9fb9774-0c79-44d3-aae6-3c21fa2318cf" providerId="ADAL" clId="{2B1CA856-4A3A-48AB-9D26-219DD5D7C66B}" dt="2024-11-07T16:40:10.578" v="11"/>
              <pc2:cmMkLst xmlns:pc2="http://schemas.microsoft.com/office/powerpoint/2019/9/main/command">
                <pc:docMk/>
                <pc:sldMk cId="3191542401" sldId="1135"/>
                <pc2:cmMk id="{1CDDFA0A-DA12-4990-A8F0-62EFF3AA14CF}"/>
              </pc2:cmMkLst>
              <pc226:cmRplyChg chg="add">
                <pc226:chgData name="Lynch, Molly" userId="b9fb9774-0c79-44d3-aae6-3c21fa2318cf" providerId="ADAL" clId="{2B1CA856-4A3A-48AB-9D26-219DD5D7C66B}" dt="2024-11-07T16:40:02.238" v="10"/>
                <pc2:cmRplyMkLst xmlns:pc2="http://schemas.microsoft.com/office/powerpoint/2019/9/main/command">
                  <pc:docMk/>
                  <pc:sldMk cId="3191542401" sldId="1135"/>
                  <pc2:cmMk id="{1CDDFA0A-DA12-4990-A8F0-62EFF3AA14CF}"/>
                  <pc2:cmRplyMk id="{61806A64-FD3F-431C-98B4-541F6D0C9767}"/>
                </pc2:cmRplyMkLst>
              </pc226:cmRplyChg>
            </pc226:cmChg>
          </p:ext>
        </pc:extLst>
      </pc:sldChg>
    </pc:docChg>
  </pc:docChgLst>
  <pc:docChgLst>
    <pc:chgData name="Gianci, Christel" userId="e0fd649a-0de2-4094-859a-7eda62aa9762" providerId="ADAL" clId="{68A1C876-51C9-8B40-AD6F-E2F6FBDE2B7C}"/>
    <pc:docChg chg="undo custSel modSld">
      <pc:chgData name="Gianci, Christel" userId="e0fd649a-0de2-4094-859a-7eda62aa9762" providerId="ADAL" clId="{68A1C876-51C9-8B40-AD6F-E2F6FBDE2B7C}" dt="2024-11-07T16:38:00.384" v="32" actId="12788"/>
      <pc:docMkLst>
        <pc:docMk/>
      </pc:docMkLst>
      <pc:sldChg chg="addSp delSp modSp mod">
        <pc:chgData name="Gianci, Christel" userId="e0fd649a-0de2-4094-859a-7eda62aa9762" providerId="ADAL" clId="{68A1C876-51C9-8B40-AD6F-E2F6FBDE2B7C}" dt="2024-11-07T16:38:00.384" v="32" actId="12788"/>
        <pc:sldMkLst>
          <pc:docMk/>
          <pc:sldMk cId="3191542401" sldId="1135"/>
        </pc:sldMkLst>
        <pc:spChg chg="mod">
          <ac:chgData name="Gianci, Christel" userId="e0fd649a-0de2-4094-859a-7eda62aa9762" providerId="ADAL" clId="{68A1C876-51C9-8B40-AD6F-E2F6FBDE2B7C}" dt="2024-11-07T16:36:52.867" v="23" actId="554"/>
          <ac:spMkLst>
            <pc:docMk/>
            <pc:sldMk cId="3191542401" sldId="1135"/>
            <ac:spMk id="5" creationId="{DAADD32E-12AC-103C-BB1E-854F6B6B0945}"/>
          </ac:spMkLst>
        </pc:spChg>
        <pc:spChg chg="mod">
          <ac:chgData name="Gianci, Christel" userId="e0fd649a-0de2-4094-859a-7eda62aa9762" providerId="ADAL" clId="{68A1C876-51C9-8B40-AD6F-E2F6FBDE2B7C}" dt="2024-11-07T16:36:52.867" v="23" actId="554"/>
          <ac:spMkLst>
            <pc:docMk/>
            <pc:sldMk cId="3191542401" sldId="1135"/>
            <ac:spMk id="6" creationId="{80D35C01-9FE7-7105-1C9A-583EF738838E}"/>
          </ac:spMkLst>
        </pc:spChg>
        <pc:spChg chg="mod">
          <ac:chgData name="Gianci, Christel" userId="e0fd649a-0de2-4094-859a-7eda62aa9762" providerId="ADAL" clId="{68A1C876-51C9-8B40-AD6F-E2F6FBDE2B7C}" dt="2024-11-07T16:34:50.580" v="2" actId="1076"/>
          <ac:spMkLst>
            <pc:docMk/>
            <pc:sldMk cId="3191542401" sldId="1135"/>
            <ac:spMk id="7" creationId="{968BCB52-85D7-407A-9819-F895E4A0517B}"/>
          </ac:spMkLst>
        </pc:spChg>
        <pc:spChg chg="mod">
          <ac:chgData name="Gianci, Christel" userId="e0fd649a-0de2-4094-859a-7eda62aa9762" providerId="ADAL" clId="{68A1C876-51C9-8B40-AD6F-E2F6FBDE2B7C}" dt="2024-11-07T16:37:44.995" v="30" actId="408"/>
          <ac:spMkLst>
            <pc:docMk/>
            <pc:sldMk cId="3191542401" sldId="1135"/>
            <ac:spMk id="9" creationId="{F9AF3623-7AC5-44D2-96A8-C4F41D17B49C}"/>
          </ac:spMkLst>
        </pc:spChg>
        <pc:spChg chg="mod">
          <ac:chgData name="Gianci, Christel" userId="e0fd649a-0de2-4094-859a-7eda62aa9762" providerId="ADAL" clId="{68A1C876-51C9-8B40-AD6F-E2F6FBDE2B7C}" dt="2024-11-07T16:37:44.995" v="30" actId="408"/>
          <ac:spMkLst>
            <pc:docMk/>
            <pc:sldMk cId="3191542401" sldId="1135"/>
            <ac:spMk id="12" creationId="{7B08E433-9707-47BA-AA17-03310320EB6F}"/>
          </ac:spMkLst>
        </pc:spChg>
        <pc:spChg chg="mod topLvl">
          <ac:chgData name="Gianci, Christel" userId="e0fd649a-0de2-4094-859a-7eda62aa9762" providerId="ADAL" clId="{68A1C876-51C9-8B40-AD6F-E2F6FBDE2B7C}" dt="2024-11-07T16:37:44.995" v="30" actId="408"/>
          <ac:spMkLst>
            <pc:docMk/>
            <pc:sldMk cId="3191542401" sldId="1135"/>
            <ac:spMk id="14" creationId="{17DED9AE-5A33-3B19-C480-DB09F28CB180}"/>
          </ac:spMkLst>
        </pc:spChg>
        <pc:spChg chg="mod">
          <ac:chgData name="Gianci, Christel" userId="e0fd649a-0de2-4094-859a-7eda62aa9762" providerId="ADAL" clId="{68A1C876-51C9-8B40-AD6F-E2F6FBDE2B7C}" dt="2024-11-07T16:36:36.591" v="22" actId="12788"/>
          <ac:spMkLst>
            <pc:docMk/>
            <pc:sldMk cId="3191542401" sldId="1135"/>
            <ac:spMk id="16" creationId="{9BEF3FC9-738B-47D3-91B7-F9F7AE816917}"/>
          </ac:spMkLst>
        </pc:spChg>
        <pc:spChg chg="mod">
          <ac:chgData name="Gianci, Christel" userId="e0fd649a-0de2-4094-859a-7eda62aa9762" providerId="ADAL" clId="{68A1C876-51C9-8B40-AD6F-E2F6FBDE2B7C}" dt="2024-11-07T16:34:50.580" v="2" actId="1076"/>
          <ac:spMkLst>
            <pc:docMk/>
            <pc:sldMk cId="3191542401" sldId="1135"/>
            <ac:spMk id="17" creationId="{903610A1-7C21-459A-ACF4-DCEDA08FD3F2}"/>
          </ac:spMkLst>
        </pc:spChg>
        <pc:spChg chg="mod">
          <ac:chgData name="Gianci, Christel" userId="e0fd649a-0de2-4094-859a-7eda62aa9762" providerId="ADAL" clId="{68A1C876-51C9-8B40-AD6F-E2F6FBDE2B7C}" dt="2024-11-07T16:36:36.591" v="22" actId="12788"/>
          <ac:spMkLst>
            <pc:docMk/>
            <pc:sldMk cId="3191542401" sldId="1135"/>
            <ac:spMk id="18" creationId="{B9707C62-A74C-4439-B9B6-81B62503004D}"/>
          </ac:spMkLst>
        </pc:spChg>
        <pc:spChg chg="mod topLvl">
          <ac:chgData name="Gianci, Christel" userId="e0fd649a-0de2-4094-859a-7eda62aa9762" providerId="ADAL" clId="{68A1C876-51C9-8B40-AD6F-E2F6FBDE2B7C}" dt="2024-11-07T16:37:44.995" v="30" actId="408"/>
          <ac:spMkLst>
            <pc:docMk/>
            <pc:sldMk cId="3191542401" sldId="1135"/>
            <ac:spMk id="19" creationId="{A8680822-33B0-4197-BDA2-DD2C52221515}"/>
          </ac:spMkLst>
        </pc:spChg>
        <pc:spChg chg="mod">
          <ac:chgData name="Gianci, Christel" userId="e0fd649a-0de2-4094-859a-7eda62aa9762" providerId="ADAL" clId="{68A1C876-51C9-8B40-AD6F-E2F6FBDE2B7C}" dt="2024-11-07T16:36:16.002" v="20" actId="12789"/>
          <ac:spMkLst>
            <pc:docMk/>
            <pc:sldMk cId="3191542401" sldId="1135"/>
            <ac:spMk id="23" creationId="{1894CCA3-582A-4B7A-A8C2-7D64C3DFF515}"/>
          </ac:spMkLst>
        </pc:spChg>
        <pc:grpChg chg="add mod">
          <ac:chgData name="Gianci, Christel" userId="e0fd649a-0de2-4094-859a-7eda62aa9762" providerId="ADAL" clId="{68A1C876-51C9-8B40-AD6F-E2F6FBDE2B7C}" dt="2024-11-07T16:36:36.591" v="22" actId="12788"/>
          <ac:grpSpMkLst>
            <pc:docMk/>
            <pc:sldMk cId="3191542401" sldId="1135"/>
            <ac:grpSpMk id="4" creationId="{23FA6398-B936-F499-F719-BC73C2FC708F}"/>
          </ac:grpSpMkLst>
        </pc:grpChg>
        <pc:grpChg chg="add mod">
          <ac:chgData name="Gianci, Christel" userId="e0fd649a-0de2-4094-859a-7eda62aa9762" providerId="ADAL" clId="{68A1C876-51C9-8B40-AD6F-E2F6FBDE2B7C}" dt="2024-11-07T16:37:44.995" v="30" actId="408"/>
          <ac:grpSpMkLst>
            <pc:docMk/>
            <pc:sldMk cId="3191542401" sldId="1135"/>
            <ac:grpSpMk id="8" creationId="{3759E950-9F7E-C6C0-C96B-3B0E1018C0C7}"/>
          </ac:grpSpMkLst>
        </pc:grpChg>
        <pc:grpChg chg="add del">
          <ac:chgData name="Gianci, Christel" userId="e0fd649a-0de2-4094-859a-7eda62aa9762" providerId="ADAL" clId="{68A1C876-51C9-8B40-AD6F-E2F6FBDE2B7C}" dt="2024-11-07T16:37:18.844" v="26" actId="164"/>
          <ac:grpSpMkLst>
            <pc:docMk/>
            <pc:sldMk cId="3191542401" sldId="1135"/>
            <ac:grpSpMk id="11" creationId="{D21D3E15-5D3A-A7A1-3954-086DF728B71F}"/>
          </ac:grpSpMkLst>
        </pc:grpChg>
        <pc:grpChg chg="add mod">
          <ac:chgData name="Gianci, Christel" userId="e0fd649a-0de2-4094-859a-7eda62aa9762" providerId="ADAL" clId="{68A1C876-51C9-8B40-AD6F-E2F6FBDE2B7C}" dt="2024-11-07T16:37:44.995" v="30" actId="408"/>
          <ac:grpSpMkLst>
            <pc:docMk/>
            <pc:sldMk cId="3191542401" sldId="1135"/>
            <ac:grpSpMk id="13" creationId="{30B1D567-091B-55C0-59BF-295D47786246}"/>
          </ac:grpSpMkLst>
        </pc:grpChg>
        <pc:grpChg chg="add mod">
          <ac:chgData name="Gianci, Christel" userId="e0fd649a-0de2-4094-859a-7eda62aa9762" providerId="ADAL" clId="{68A1C876-51C9-8B40-AD6F-E2F6FBDE2B7C}" dt="2024-11-07T16:37:44.995" v="30" actId="408"/>
          <ac:grpSpMkLst>
            <pc:docMk/>
            <pc:sldMk cId="3191542401" sldId="1135"/>
            <ac:grpSpMk id="15" creationId="{DA8C147F-A94C-89B5-EC71-4CADE39FE370}"/>
          </ac:grpSpMkLst>
        </pc:grpChg>
        <pc:grpChg chg="add mod">
          <ac:chgData name="Gianci, Christel" userId="e0fd649a-0de2-4094-859a-7eda62aa9762" providerId="ADAL" clId="{68A1C876-51C9-8B40-AD6F-E2F6FBDE2B7C}" dt="2024-11-07T16:38:00.384" v="32" actId="12788"/>
          <ac:grpSpMkLst>
            <pc:docMk/>
            <pc:sldMk cId="3191542401" sldId="1135"/>
            <ac:grpSpMk id="20" creationId="{D3C11238-CDF4-61F4-0566-0E8A1B9E9C60}"/>
          </ac:grpSpMkLst>
        </pc:grpChg>
        <pc:grpChg chg="mod topLvl">
          <ac:chgData name="Gianci, Christel" userId="e0fd649a-0de2-4094-859a-7eda62aa9762" providerId="ADAL" clId="{68A1C876-51C9-8B40-AD6F-E2F6FBDE2B7C}" dt="2024-11-07T16:37:44.995" v="30" actId="408"/>
          <ac:grpSpMkLst>
            <pc:docMk/>
            <pc:sldMk cId="3191542401" sldId="1135"/>
            <ac:grpSpMk id="41" creationId="{4481A8E7-8E86-8CF7-CB88-322944A8008F}"/>
          </ac:grpSpMkLst>
        </pc:grpChg>
        <pc:grpChg chg="mod">
          <ac:chgData name="Gianci, Christel" userId="e0fd649a-0de2-4094-859a-7eda62aa9762" providerId="ADAL" clId="{68A1C876-51C9-8B40-AD6F-E2F6FBDE2B7C}" dt="2024-11-07T16:35:44.640" v="15" actId="1036"/>
          <ac:grpSpMkLst>
            <pc:docMk/>
            <pc:sldMk cId="3191542401" sldId="1135"/>
            <ac:grpSpMk id="42" creationId="{A98F14B2-07CB-88A0-D876-380830C5941D}"/>
          </ac:grpSpMkLst>
        </pc:grpChg>
        <pc:picChg chg="mod">
          <ac:chgData name="Gianci, Christel" userId="e0fd649a-0de2-4094-859a-7eda62aa9762" providerId="ADAL" clId="{68A1C876-51C9-8B40-AD6F-E2F6FBDE2B7C}" dt="2024-11-07T16:37:44.995" v="30" actId="408"/>
          <ac:picMkLst>
            <pc:docMk/>
            <pc:sldMk cId="3191542401" sldId="1135"/>
            <ac:picMk id="35" creationId="{8E0A0277-D7FD-A0FA-234C-15F87CD4459D}"/>
          </ac:picMkLst>
        </pc:picChg>
        <pc:picChg chg="mod">
          <ac:chgData name="Gianci, Christel" userId="e0fd649a-0de2-4094-859a-7eda62aa9762" providerId="ADAL" clId="{68A1C876-51C9-8B40-AD6F-E2F6FBDE2B7C}" dt="2024-11-07T16:36:16.002" v="20" actId="12789"/>
          <ac:picMkLst>
            <pc:docMk/>
            <pc:sldMk cId="3191542401" sldId="1135"/>
            <ac:picMk id="46" creationId="{1C879091-534B-D07A-F000-CCCB4FC3BEC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54D13-6F5E-4024-8C52-99C1D0B91D7B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3DC7B871-5884-4F5C-8DA1-2C2CE649D403}">
      <dgm:prSet phldrT="[Text]" custT="1"/>
      <dgm:spPr/>
      <dgm:t>
        <a:bodyPr/>
        <a:lstStyle/>
        <a:p>
          <a:endParaRPr lang="en-US" sz="1800"/>
        </a:p>
        <a:p>
          <a:r>
            <a:rPr lang="en-US" sz="1800" b="0"/>
            <a:t>Communication Science/Human-Centered Design </a:t>
          </a:r>
        </a:p>
      </dgm:t>
    </dgm:pt>
    <dgm:pt modelId="{0D25B165-6A34-493D-B5EA-6899B079AF70}" type="parTrans" cxnId="{4A335A74-C4D9-4ABA-AC75-B2E6888CB94F}">
      <dgm:prSet/>
      <dgm:spPr/>
      <dgm:t>
        <a:bodyPr/>
        <a:lstStyle/>
        <a:p>
          <a:endParaRPr lang="en-US"/>
        </a:p>
      </dgm:t>
    </dgm:pt>
    <dgm:pt modelId="{F1DA1D9F-F80A-4302-85DA-82A6F1EC0F22}" type="sibTrans" cxnId="{4A335A74-C4D9-4ABA-AC75-B2E6888CB94F}">
      <dgm:prSet/>
      <dgm:spPr/>
      <dgm:t>
        <a:bodyPr/>
        <a:lstStyle/>
        <a:p>
          <a:endParaRPr lang="en-US"/>
        </a:p>
      </dgm:t>
    </dgm:pt>
    <dgm:pt modelId="{5A32D144-FC26-454E-9BB4-AA672434A8D8}">
      <dgm:prSet phldrT="[Text]" custT="1"/>
      <dgm:spPr/>
      <dgm:t>
        <a:bodyPr/>
        <a:lstStyle/>
        <a:p>
          <a:endParaRPr lang="en-US" sz="1800"/>
        </a:p>
        <a:p>
          <a:endParaRPr lang="en-US" sz="1800" b="0"/>
        </a:p>
        <a:p>
          <a:r>
            <a:rPr lang="en-US" sz="1800" b="0"/>
            <a:t>Digital and</a:t>
          </a:r>
          <a:br>
            <a:rPr lang="en-US" sz="1800" b="0"/>
          </a:br>
          <a:r>
            <a:rPr lang="en-US" sz="1800" b="0"/>
            <a:t>Content Strategy</a:t>
          </a:r>
        </a:p>
      </dgm:t>
    </dgm:pt>
    <dgm:pt modelId="{BD8D00FB-75C4-40A6-82B9-702209542E44}" type="parTrans" cxnId="{3E66EEA2-16A9-42E9-84CE-369767CB243A}">
      <dgm:prSet/>
      <dgm:spPr/>
      <dgm:t>
        <a:bodyPr/>
        <a:lstStyle/>
        <a:p>
          <a:endParaRPr lang="en-US"/>
        </a:p>
      </dgm:t>
    </dgm:pt>
    <dgm:pt modelId="{B9D02CA8-393F-4E2D-B43E-9C03D84BB9E9}" type="sibTrans" cxnId="{3E66EEA2-16A9-42E9-84CE-369767CB243A}">
      <dgm:prSet/>
      <dgm:spPr/>
      <dgm:t>
        <a:bodyPr/>
        <a:lstStyle/>
        <a:p>
          <a:endParaRPr lang="en-US"/>
        </a:p>
      </dgm:t>
    </dgm:pt>
    <dgm:pt modelId="{E00A9E97-9BF0-4559-88C7-19EB5DC3B471}">
      <dgm:prSet phldrT="[Text]" custT="1"/>
      <dgm:spPr/>
      <dgm:t>
        <a:bodyPr/>
        <a:lstStyle/>
        <a:p>
          <a:endParaRPr lang="en-US" sz="1800"/>
        </a:p>
        <a:p>
          <a:endParaRPr lang="en-US" sz="1800"/>
        </a:p>
        <a:p>
          <a:r>
            <a:rPr lang="en-US" sz="1800"/>
            <a:t>NBS/Genetics Expertise</a:t>
          </a:r>
        </a:p>
      </dgm:t>
    </dgm:pt>
    <dgm:pt modelId="{C98F0735-6503-4381-8B4B-7E19BC296F83}" type="parTrans" cxnId="{004819B6-722D-4F38-BF14-0CD7F31ABAB4}">
      <dgm:prSet/>
      <dgm:spPr/>
      <dgm:t>
        <a:bodyPr/>
        <a:lstStyle/>
        <a:p>
          <a:endParaRPr lang="en-US"/>
        </a:p>
      </dgm:t>
    </dgm:pt>
    <dgm:pt modelId="{D1A25E10-261B-48BA-9E6A-1E63BDCFE56D}" type="sibTrans" cxnId="{004819B6-722D-4F38-BF14-0CD7F31ABAB4}">
      <dgm:prSet/>
      <dgm:spPr/>
      <dgm:t>
        <a:bodyPr/>
        <a:lstStyle/>
        <a:p>
          <a:endParaRPr lang="en-US"/>
        </a:p>
      </dgm:t>
    </dgm:pt>
    <dgm:pt modelId="{9A7F8F45-DD2E-4C5E-BD12-A879B1F21B66}" type="pres">
      <dgm:prSet presAssocID="{D2354D13-6F5E-4024-8C52-99C1D0B91D7B}" presName="compositeShape" presStyleCnt="0">
        <dgm:presLayoutVars>
          <dgm:chMax val="7"/>
          <dgm:dir/>
          <dgm:resizeHandles val="exact"/>
        </dgm:presLayoutVars>
      </dgm:prSet>
      <dgm:spPr/>
    </dgm:pt>
    <dgm:pt modelId="{4175AC5C-08EA-4E8C-9CBD-F0C9452C6635}" type="pres">
      <dgm:prSet presAssocID="{3DC7B871-5884-4F5C-8DA1-2C2CE649D403}" presName="circ1" presStyleLbl="vennNode1" presStyleIdx="0" presStyleCnt="3" custLinFactNeighborX="0" custLinFactNeighborY="527"/>
      <dgm:spPr/>
    </dgm:pt>
    <dgm:pt modelId="{6E105B30-06AE-41FA-900B-A5E4022ED6CD}" type="pres">
      <dgm:prSet presAssocID="{3DC7B871-5884-4F5C-8DA1-2C2CE649D40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18DD5FE-5AAC-4B3E-9CB6-490447C27178}" type="pres">
      <dgm:prSet presAssocID="{5A32D144-FC26-454E-9BB4-AA672434A8D8}" presName="circ2" presStyleLbl="vennNode1" presStyleIdx="1" presStyleCnt="3"/>
      <dgm:spPr/>
    </dgm:pt>
    <dgm:pt modelId="{8E9167F4-3414-482D-933B-118229F1A3D5}" type="pres">
      <dgm:prSet presAssocID="{5A32D144-FC26-454E-9BB4-AA672434A8D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2E62474-5883-45D3-9D58-DDB95769D057}" type="pres">
      <dgm:prSet presAssocID="{E00A9E97-9BF0-4559-88C7-19EB5DC3B471}" presName="circ3" presStyleLbl="vennNode1" presStyleIdx="2" presStyleCnt="3"/>
      <dgm:spPr/>
    </dgm:pt>
    <dgm:pt modelId="{45BBC3BC-5A2B-40C8-9236-966510426CAA}" type="pres">
      <dgm:prSet presAssocID="{E00A9E97-9BF0-4559-88C7-19EB5DC3B47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E26A06A-8F24-4F0E-B37B-332902FED4A9}" type="presOf" srcId="{D2354D13-6F5E-4024-8C52-99C1D0B91D7B}" destId="{9A7F8F45-DD2E-4C5E-BD12-A879B1F21B66}" srcOrd="0" destOrd="0" presId="urn:microsoft.com/office/officeart/2005/8/layout/venn1"/>
    <dgm:cxn modelId="{7C2A5A74-1918-492D-ABAE-71DA1D31A215}" type="presOf" srcId="{E00A9E97-9BF0-4559-88C7-19EB5DC3B471}" destId="{F2E62474-5883-45D3-9D58-DDB95769D057}" srcOrd="0" destOrd="0" presId="urn:microsoft.com/office/officeart/2005/8/layout/venn1"/>
    <dgm:cxn modelId="{4A335A74-C4D9-4ABA-AC75-B2E6888CB94F}" srcId="{D2354D13-6F5E-4024-8C52-99C1D0B91D7B}" destId="{3DC7B871-5884-4F5C-8DA1-2C2CE649D403}" srcOrd="0" destOrd="0" parTransId="{0D25B165-6A34-493D-B5EA-6899B079AF70}" sibTransId="{F1DA1D9F-F80A-4302-85DA-82A6F1EC0F22}"/>
    <dgm:cxn modelId="{C46CF57D-756A-4372-8DE6-844570CC70A3}" type="presOf" srcId="{5A32D144-FC26-454E-9BB4-AA672434A8D8}" destId="{118DD5FE-5AAC-4B3E-9CB6-490447C27178}" srcOrd="0" destOrd="0" presId="urn:microsoft.com/office/officeart/2005/8/layout/venn1"/>
    <dgm:cxn modelId="{ADDF5481-ABF8-4CC8-A956-13866205062F}" type="presOf" srcId="{5A32D144-FC26-454E-9BB4-AA672434A8D8}" destId="{8E9167F4-3414-482D-933B-118229F1A3D5}" srcOrd="1" destOrd="0" presId="urn:microsoft.com/office/officeart/2005/8/layout/venn1"/>
    <dgm:cxn modelId="{29F30D9A-C2FD-43BB-87FC-D5E414047CFE}" type="presOf" srcId="{3DC7B871-5884-4F5C-8DA1-2C2CE649D403}" destId="{4175AC5C-08EA-4E8C-9CBD-F0C9452C6635}" srcOrd="0" destOrd="0" presId="urn:microsoft.com/office/officeart/2005/8/layout/venn1"/>
    <dgm:cxn modelId="{3E66EEA2-16A9-42E9-84CE-369767CB243A}" srcId="{D2354D13-6F5E-4024-8C52-99C1D0B91D7B}" destId="{5A32D144-FC26-454E-9BB4-AA672434A8D8}" srcOrd="1" destOrd="0" parTransId="{BD8D00FB-75C4-40A6-82B9-702209542E44}" sibTransId="{B9D02CA8-393F-4E2D-B43E-9C03D84BB9E9}"/>
    <dgm:cxn modelId="{E397DFAB-8D01-42A2-AD22-3643E33033AC}" type="presOf" srcId="{3DC7B871-5884-4F5C-8DA1-2C2CE649D403}" destId="{6E105B30-06AE-41FA-900B-A5E4022ED6CD}" srcOrd="1" destOrd="0" presId="urn:microsoft.com/office/officeart/2005/8/layout/venn1"/>
    <dgm:cxn modelId="{004819B6-722D-4F38-BF14-0CD7F31ABAB4}" srcId="{D2354D13-6F5E-4024-8C52-99C1D0B91D7B}" destId="{E00A9E97-9BF0-4559-88C7-19EB5DC3B471}" srcOrd="2" destOrd="0" parTransId="{C98F0735-6503-4381-8B4B-7E19BC296F83}" sibTransId="{D1A25E10-261B-48BA-9E6A-1E63BDCFE56D}"/>
    <dgm:cxn modelId="{5AC869E1-D5A7-4C2D-95BE-2426213907CE}" type="presOf" srcId="{E00A9E97-9BF0-4559-88C7-19EB5DC3B471}" destId="{45BBC3BC-5A2B-40C8-9236-966510426CAA}" srcOrd="1" destOrd="0" presId="urn:microsoft.com/office/officeart/2005/8/layout/venn1"/>
    <dgm:cxn modelId="{88A005D7-147A-4963-87F9-DDF4D5CB1946}" type="presParOf" srcId="{9A7F8F45-DD2E-4C5E-BD12-A879B1F21B66}" destId="{4175AC5C-08EA-4E8C-9CBD-F0C9452C6635}" srcOrd="0" destOrd="0" presId="urn:microsoft.com/office/officeart/2005/8/layout/venn1"/>
    <dgm:cxn modelId="{315D0F0F-F4CA-469E-8924-EC465D4C90DD}" type="presParOf" srcId="{9A7F8F45-DD2E-4C5E-BD12-A879B1F21B66}" destId="{6E105B30-06AE-41FA-900B-A5E4022ED6CD}" srcOrd="1" destOrd="0" presId="urn:microsoft.com/office/officeart/2005/8/layout/venn1"/>
    <dgm:cxn modelId="{B2709A9B-E6B4-438A-9C5E-0D07EA0994D5}" type="presParOf" srcId="{9A7F8F45-DD2E-4C5E-BD12-A879B1F21B66}" destId="{118DD5FE-5AAC-4B3E-9CB6-490447C27178}" srcOrd="2" destOrd="0" presId="urn:microsoft.com/office/officeart/2005/8/layout/venn1"/>
    <dgm:cxn modelId="{685E338F-94DE-43F7-B8B5-8EF3E2D33722}" type="presParOf" srcId="{9A7F8F45-DD2E-4C5E-BD12-A879B1F21B66}" destId="{8E9167F4-3414-482D-933B-118229F1A3D5}" srcOrd="3" destOrd="0" presId="urn:microsoft.com/office/officeart/2005/8/layout/venn1"/>
    <dgm:cxn modelId="{978583CC-74DA-4EE8-89FF-20E18D79D038}" type="presParOf" srcId="{9A7F8F45-DD2E-4C5E-BD12-A879B1F21B66}" destId="{F2E62474-5883-45D3-9D58-DDB95769D057}" srcOrd="4" destOrd="0" presId="urn:microsoft.com/office/officeart/2005/8/layout/venn1"/>
    <dgm:cxn modelId="{68021BAA-B12C-4EAB-A7B9-5134292FDD39}" type="presParOf" srcId="{9A7F8F45-DD2E-4C5E-BD12-A879B1F21B66}" destId="{45BBC3BC-5A2B-40C8-9236-966510426CA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5AC5C-08EA-4E8C-9CBD-F0C9452C6635}">
      <dsp:nvSpPr>
        <dsp:cNvPr id="0" name=""/>
        <dsp:cNvSpPr/>
      </dsp:nvSpPr>
      <dsp:spPr>
        <a:xfrm>
          <a:off x="2438399" y="84867"/>
          <a:ext cx="3251200" cy="32512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Communication Science/Human-Centered Design </a:t>
          </a:r>
        </a:p>
      </dsp:txBody>
      <dsp:txXfrm>
        <a:off x="2871893" y="653827"/>
        <a:ext cx="2384213" cy="1463040"/>
      </dsp:txXfrm>
    </dsp:sp>
    <dsp:sp modelId="{118DD5FE-5AAC-4B3E-9CB6-490447C27178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chemeClr val="accent3">
            <a:alpha val="50000"/>
            <a:hueOff val="-5696175"/>
            <a:satOff val="33490"/>
            <a:lumOff val="-2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Digital and</a:t>
          </a:r>
          <a:br>
            <a:rPr lang="en-US" sz="1800" b="0" kern="1200"/>
          </a:br>
          <a:r>
            <a:rPr lang="en-US" sz="1800" b="0" kern="1200"/>
            <a:t>Content Strategy</a:t>
          </a:r>
        </a:p>
      </dsp:txBody>
      <dsp:txXfrm>
        <a:off x="4605866" y="2939626"/>
        <a:ext cx="1950720" cy="1788160"/>
      </dsp:txXfrm>
    </dsp:sp>
    <dsp:sp modelId="{F2E62474-5883-45D3-9D58-DDB95769D057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chemeClr val="accent3">
            <a:alpha val="50000"/>
            <a:hueOff val="-11392350"/>
            <a:satOff val="66981"/>
            <a:lumOff val="-4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NBS/Genetics Expertise</a:t>
          </a:r>
        </a:p>
      </dsp:txBody>
      <dsp:txXfrm>
        <a:off x="1571413" y="2939626"/>
        <a:ext cx="1950720" cy="178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9688C-A310-44FE-8D6A-0D653A1EC9B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0655F-7E81-4084-8EFB-7C3C3AF1F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3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0655F-7E81-4084-8EFB-7C3C3AF1F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2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0655F-7E81-4084-8EFB-7C3C3AF1FC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6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0655F-7E81-4084-8EFB-7C3C3AF1FC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9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0655F-7E81-4084-8EFB-7C3C3AF1FC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US">
              <a:latin typeface="Segoe UI"/>
              <a:ea typeface="Calibri"/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9EF18-39FC-46EF-A8C6-3D3B5BEDE7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4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30C9F-BA18-0944-A188-DB9768D2E6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3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Map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6794E-A6BE-2940-826C-679610EBB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2954"/>
          <a:stretch/>
        </p:blipFill>
        <p:spPr>
          <a:xfrm>
            <a:off x="5283200" y="0"/>
            <a:ext cx="6908800" cy="6195328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7253" y="393056"/>
            <a:ext cx="6216748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87253" y="1536699"/>
            <a:ext cx="6216747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667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87253" y="2349499"/>
            <a:ext cx="4895948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E8577B-8E27-6B43-8606-B7C04E5289F9}"/>
              </a:ext>
            </a:extLst>
          </p:cNvPr>
          <p:cNvSpPr/>
          <p:nvPr userDrawn="1"/>
        </p:nvSpPr>
        <p:spPr>
          <a:xfrm>
            <a:off x="0" y="6510529"/>
            <a:ext cx="12192000" cy="368823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r>
              <a:rPr lang="en-US"/>
              <a:t>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179475-7FE7-704F-96FB-9C1D46D5F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892" y="5275567"/>
            <a:ext cx="1616109" cy="757184"/>
          </a:xfrm>
          <a:prstGeom prst="rect">
            <a:avLst/>
          </a:prstGeom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5AC64515-2573-A54D-8C70-ABDEEAFCF5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2537" y="6497827"/>
            <a:ext cx="131035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8DA85-61E5-F64B-9F6A-DD9A4EF815BD}"/>
              </a:ext>
            </a:extLst>
          </p:cNvPr>
          <p:cNvSpPr txBox="1"/>
          <p:nvPr userDrawn="1"/>
        </p:nvSpPr>
        <p:spPr>
          <a:xfrm>
            <a:off x="1624225" y="6575686"/>
            <a:ext cx="7494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67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68500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182880"/>
            <a:ext cx="11789664" cy="763285"/>
          </a:xfrm>
          <a:prstGeom prst="rect">
            <a:avLst/>
          </a:prstGeom>
        </p:spPr>
        <p:txBody>
          <a:bodyPr l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C1541A8-5C7E-6E46-ACBD-CE47CA8F7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11/7/2024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5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82881"/>
            <a:ext cx="11789664" cy="1280351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B3C36CA-EFDA-4F46-B4DF-F3F8B94C6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11/7/2024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47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373380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2" name="Picture 11" descr="A picture containing woman&#10;&#10;Description automatically generated">
            <a:extLst>
              <a:ext uri="{FF2B5EF4-FFF2-40B4-BE49-F238E27FC236}">
                <a16:creationId xmlns:a16="http://schemas.microsoft.com/office/drawing/2014/main" id="{0A4A30D0-0F66-5E47-A324-3313C852A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37263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3200" y="2699902"/>
            <a:ext cx="9042400" cy="763285"/>
          </a:xfrm>
          <a:prstGeom prst="rect">
            <a:avLst/>
          </a:prstGeom>
          <a:noFill/>
        </p:spPr>
        <p:txBody>
          <a:bodyPr lIns="91440"/>
          <a:lstStyle>
            <a:lvl1pPr algn="l">
              <a:defRPr sz="3733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134570B-76D0-6041-A2C8-63C68E619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11/7/2024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A8A571F-8021-AD41-BEF0-8F5D84FBF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11/7/2024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81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35A3D7B-6B7C-ED4F-9433-DE2490285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F6A6C95-5BEB-D74F-A2EA-6B392D9B3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CE6D566-749E-3A4F-B010-9244406C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12177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5346174"/>
            <a:ext cx="1448832" cy="583557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7253" y="393056"/>
            <a:ext cx="6216748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87253" y="1536699"/>
            <a:ext cx="6216747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667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87253" y="2349499"/>
            <a:ext cx="4895948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DCACE-487E-C446-9CAE-286ECCF03EEE}"/>
              </a:ext>
            </a:extLst>
          </p:cNvPr>
          <p:cNvSpPr/>
          <p:nvPr userDrawn="1"/>
        </p:nvSpPr>
        <p:spPr>
          <a:xfrm>
            <a:off x="0" y="6510528"/>
            <a:ext cx="12192000" cy="350405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FD1379DC-0AAB-674F-B5F7-C0FC6012F0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2537" y="6497827"/>
            <a:ext cx="131035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E9EBF9-1042-954A-BC31-5B08760F1302}"/>
              </a:ext>
            </a:extLst>
          </p:cNvPr>
          <p:cNvSpPr txBox="1"/>
          <p:nvPr userDrawn="1"/>
        </p:nvSpPr>
        <p:spPr>
          <a:xfrm>
            <a:off x="1624225" y="6575686"/>
            <a:ext cx="7494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67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105524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lose up of a necklace&#10;&#10;Description automatically generated">
            <a:extLst>
              <a:ext uri="{FF2B5EF4-FFF2-40B4-BE49-F238E27FC236}">
                <a16:creationId xmlns:a16="http://schemas.microsoft.com/office/drawing/2014/main" id="{46BAF619-5291-D744-9759-CB4521E60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8568" y="17411"/>
            <a:ext cx="9263433" cy="6462120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7253" y="393056"/>
            <a:ext cx="6216748" cy="763285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87253" y="1536699"/>
            <a:ext cx="6216747" cy="6096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667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87253" y="2349499"/>
            <a:ext cx="4895948" cy="81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2FDBB3-20AD-0642-85B4-30E9C29B1F61}"/>
              </a:ext>
            </a:extLst>
          </p:cNvPr>
          <p:cNvSpPr/>
          <p:nvPr userDrawn="1"/>
        </p:nvSpPr>
        <p:spPr>
          <a:xfrm>
            <a:off x="0" y="6513691"/>
            <a:ext cx="12192000" cy="350405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 userDrawn="1"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4DE6614-EFAC-4240-BEB1-45E0850FA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892" y="5275567"/>
            <a:ext cx="1616109" cy="757184"/>
          </a:xfrm>
          <a:prstGeom prst="rect">
            <a:avLst/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C8F324A8-8EC5-0C47-8FEC-6787294356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2537" y="6497827"/>
            <a:ext cx="131035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ED35CF-9F51-984F-BDC1-B8BC1B1881BD}"/>
              </a:ext>
            </a:extLst>
          </p:cNvPr>
          <p:cNvSpPr txBox="1"/>
          <p:nvPr userDrawn="1"/>
        </p:nvSpPr>
        <p:spPr>
          <a:xfrm>
            <a:off x="1624225" y="6575686"/>
            <a:ext cx="749435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67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394878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1789664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19200"/>
            <a:ext cx="11789664" cy="4729163"/>
          </a:xfrm>
          <a:prstGeom prst="rect">
            <a:avLst/>
          </a:prstGeom>
        </p:spPr>
        <p:txBody>
          <a:bodyPr/>
          <a:lstStyle>
            <a:lvl1pPr marL="300559" indent="-300559">
              <a:buFont typeface="Courier New" panose="02070309020205020404" pitchFamily="49" charset="0"/>
              <a:buChar char="o"/>
              <a:defRPr/>
            </a:lvl1pPr>
            <a:lvl2pPr marL="609585" indent="-309026">
              <a:buFont typeface="Arial" panose="020B0604020202020204" pitchFamily="34" charset="0"/>
              <a:buChar char="•"/>
              <a:defRPr/>
            </a:lvl2pPr>
            <a:lvl3pPr marL="905911" indent="-296326">
              <a:buFont typeface="System Font Regular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BCEA345-BB26-0B46-AD00-867C69FE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11/7/2024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9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necklace&#10;&#10;Description automatically generated">
            <a:extLst>
              <a:ext uri="{FF2B5EF4-FFF2-40B4-BE49-F238E27FC236}">
                <a16:creationId xmlns:a16="http://schemas.microsoft.com/office/drawing/2014/main" id="{5FDE42CE-1A87-1A4D-AD45-88C57675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838" r="12759"/>
          <a:stretch/>
        </p:blipFill>
        <p:spPr>
          <a:xfrm>
            <a:off x="2732499" y="0"/>
            <a:ext cx="9459501" cy="7202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6116320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19200"/>
            <a:ext cx="6116320" cy="5175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4C0BCCB-1C9C-B24C-B0E3-05CDDC7B9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11/7/2024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1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82880"/>
            <a:ext cx="6807200" cy="763285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219200"/>
            <a:ext cx="6807200" cy="5175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A close up of a necklace&#10;&#10;Description automatically generated">
            <a:extLst>
              <a:ext uri="{FF2B5EF4-FFF2-40B4-BE49-F238E27FC236}">
                <a16:creationId xmlns:a16="http://schemas.microsoft.com/office/drawing/2014/main" id="{6D55DB36-90E3-0A43-900F-6A3BB259E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51" r="20463"/>
          <a:stretch/>
        </p:blipFill>
        <p:spPr>
          <a:xfrm flipH="1">
            <a:off x="0" y="-1"/>
            <a:ext cx="8727355" cy="7208692"/>
          </a:xfrm>
          <a:prstGeom prst="rect">
            <a:avLst/>
          </a:prstGeom>
          <a:ln>
            <a:noFill/>
          </a:ln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6E97108-5B3A-1549-8EE2-D48DEAC59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11/7/2024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6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82880"/>
            <a:ext cx="11789664" cy="129540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701800"/>
            <a:ext cx="11789664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8B3AD92-FD44-3C4D-855B-57B30FF2D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11/7/2024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9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1789664" cy="763285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  <a:noFill/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82880" y="1219200"/>
            <a:ext cx="5608321" cy="505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096000" y="1219200"/>
            <a:ext cx="5876544" cy="505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4DC99FE-BAF3-9B47-A974-E761F68CC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11/7/2024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0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Plu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82880"/>
            <a:ext cx="11789664" cy="128016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522720"/>
            <a:ext cx="463296" cy="292608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82880" y="1691640"/>
            <a:ext cx="5774944" cy="4582160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97600" y="1691640"/>
            <a:ext cx="5774944" cy="4582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8B961D3-6572-F44B-BBD5-C4B1D0CD4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11/7/2024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6A0FAE8-EC5B-E544-8559-C68F353E8179}"/>
              </a:ext>
            </a:extLst>
          </p:cNvPr>
          <p:cNvSpPr/>
          <p:nvPr userDrawn="1"/>
        </p:nvSpPr>
        <p:spPr>
          <a:xfrm>
            <a:off x="0" y="6510528"/>
            <a:ext cx="12192000" cy="353568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11789664" cy="763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" y="1217592"/>
            <a:ext cx="11789664" cy="515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0668000" y="6510528"/>
            <a:ext cx="1524000" cy="353568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522720"/>
            <a:ext cx="463296" cy="29260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5EEC9-DDCC-B144-8594-B99EED853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867" y="6522720"/>
            <a:ext cx="15240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67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229DA6E-A3B8-1947-8505-491B829906F8}" type="datetimeFigureOut">
              <a:rPr lang="en-US" smtClean="0"/>
              <a:pPr/>
              <a:t>11/7/2024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7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dt="0"/>
  <p:txStyles>
    <p:titleStyle>
      <a:lvl1pPr marL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0" i="0">
          <a:solidFill>
            <a:schemeClr val="accent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300559" indent="-300559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Courier New" panose="02070309020205020404" pitchFamily="49" charset="0"/>
        <a:buChar char="o"/>
        <a:defRPr sz="2667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09585" indent="-309026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2400">
          <a:solidFill>
            <a:schemeClr val="bg2">
              <a:lumMod val="50000"/>
            </a:schemeClr>
          </a:solidFill>
          <a:latin typeface="+mn-lt"/>
          <a:cs typeface="+mn-cs"/>
        </a:defRPr>
      </a:lvl2pPr>
      <a:lvl3pPr marL="905911" indent="-296326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System Font Regular"/>
        <a:buChar char="-"/>
        <a:defRPr sz="2133">
          <a:solidFill>
            <a:schemeClr val="bg2">
              <a:lumMod val="50000"/>
            </a:schemeClr>
          </a:solidFill>
          <a:latin typeface="+mn-lt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8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bornscreening.hrsa.gov/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AC28-2545-534A-B42F-947F54558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641" y="508813"/>
            <a:ext cx="6216748" cy="763285"/>
          </a:xfrm>
        </p:spPr>
        <p:txBody>
          <a:bodyPr/>
          <a:lstStyle/>
          <a:p>
            <a:r>
              <a:rPr lang="en-US" sz="3700">
                <a:latin typeface="Arial Narrow"/>
              </a:rPr>
              <a:t>The Newborn Screening Information Center (NBSIC)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4960A-174E-A44C-A223-BFA663AFD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42" y="1573822"/>
            <a:ext cx="6216747" cy="609600"/>
          </a:xfrm>
        </p:spPr>
        <p:txBody>
          <a:bodyPr/>
          <a:lstStyle/>
          <a:p>
            <a:r>
              <a:rPr lang="en-US"/>
              <a:t>November 2024</a:t>
            </a:r>
          </a:p>
        </p:txBody>
      </p:sp>
      <p:pic>
        <p:nvPicPr>
          <p:cNvPr id="7" name="Picture 6" descr="A qr code with a yellow border&#10;&#10;Description automatically generated">
            <a:extLst>
              <a:ext uri="{FF2B5EF4-FFF2-40B4-BE49-F238E27FC236}">
                <a16:creationId xmlns:a16="http://schemas.microsoft.com/office/drawing/2014/main" id="{8DEA3632-B382-297E-B24B-D0804C2DEE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4" y="2890046"/>
            <a:ext cx="1507534" cy="1507534"/>
          </a:xfrm>
          <a:prstGeom prst="rect">
            <a:avLst/>
          </a:prstGeom>
        </p:spPr>
      </p:pic>
      <p:pic>
        <p:nvPicPr>
          <p:cNvPr id="11" name="Picture 10" descr="A blue and white curved object&#10;&#10;Description automatically generated">
            <a:extLst>
              <a:ext uri="{FF2B5EF4-FFF2-40B4-BE49-F238E27FC236}">
                <a16:creationId xmlns:a16="http://schemas.microsoft.com/office/drawing/2014/main" id="{2426F0B8-E18C-3BE7-9BE0-EA5678225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01" y="2645865"/>
            <a:ext cx="622300" cy="215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A418DE-88CF-A6CC-3B9D-01E064555E08}"/>
              </a:ext>
            </a:extLst>
          </p:cNvPr>
          <p:cNvSpPr txBox="1"/>
          <p:nvPr/>
        </p:nvSpPr>
        <p:spPr>
          <a:xfrm>
            <a:off x="2549713" y="2801954"/>
            <a:ext cx="1728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Scan the QR code to visit the Newborn Screening Information</a:t>
            </a:r>
          </a:p>
          <a:p>
            <a:r>
              <a:rPr lang="en-US" sz="1200"/>
              <a:t>Center website.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605B08-236F-3215-B779-56CD9620DE4E}"/>
              </a:ext>
            </a:extLst>
          </p:cNvPr>
          <p:cNvSpPr txBox="1"/>
          <p:nvPr/>
        </p:nvSpPr>
        <p:spPr>
          <a:xfrm>
            <a:off x="288641" y="4397580"/>
            <a:ext cx="2799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>
                <a:hlinkClick r:id="rId5"/>
              </a:rPr>
              <a:t>newbornscreening.hrsa.gov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97004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9F3F0E-2FDD-881F-1FCE-71A1AEFF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Reorganized Resources Page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C32D4-2BFF-3870-6C23-FBE3BD341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56AC3C-19AD-AACF-65EC-24193A27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0F082-BCB1-AA60-2B6B-771F03748C2F}"/>
              </a:ext>
            </a:extLst>
          </p:cNvPr>
          <p:cNvSpPr txBox="1"/>
          <p:nvPr/>
        </p:nvSpPr>
        <p:spPr>
          <a:xfrm>
            <a:off x="2115312" y="1228791"/>
            <a:ext cx="84366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Added a main message and reordered content to be more parent-centric.</a:t>
            </a:r>
          </a:p>
          <a:p>
            <a:endParaRPr lang="en-US"/>
          </a:p>
        </p:txBody>
      </p:sp>
      <p:pic>
        <p:nvPicPr>
          <p:cNvPr id="11" name="Picture 10" descr="A screenshot of a web page&#10;&#10;Description automatically generated">
            <a:extLst>
              <a:ext uri="{FF2B5EF4-FFF2-40B4-BE49-F238E27FC236}">
                <a16:creationId xmlns:a16="http://schemas.microsoft.com/office/drawing/2014/main" id="{C142771B-EB80-CD03-73C4-C9BB0E783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12" y="1905899"/>
            <a:ext cx="7772400" cy="3982871"/>
          </a:xfrm>
          <a:prstGeom prst="rect">
            <a:avLst/>
          </a:prstGeom>
          <a:ln>
            <a:noFill/>
          </a:ln>
          <a:effectLst>
            <a:outerShdw blurRad="676430" dist="114300" dir="1970556" sx="98000" sy="98000" algn="tl" rotWithShape="0">
              <a:srgbClr val="333333">
                <a:alpha val="53751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ECAC3B-FB2D-0655-FB44-3B5704284012}"/>
              </a:ext>
            </a:extLst>
          </p:cNvPr>
          <p:cNvSpPr/>
          <p:nvPr/>
        </p:nvSpPr>
        <p:spPr bwMode="auto">
          <a:xfrm>
            <a:off x="2467155" y="5020573"/>
            <a:ext cx="6021235" cy="836761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92D050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002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resource guide with a QR code">
            <a:extLst>
              <a:ext uri="{FF2B5EF4-FFF2-40B4-BE49-F238E27FC236}">
                <a16:creationId xmlns:a16="http://schemas.microsoft.com/office/drawing/2014/main" id="{C3E0DDA5-B25D-E8BA-64BD-98046E85F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09" y="1433762"/>
            <a:ext cx="2826112" cy="368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 descr="A screenshot of a page of a conversation guide&#10;">
            <a:extLst>
              <a:ext uri="{FF2B5EF4-FFF2-40B4-BE49-F238E27FC236}">
                <a16:creationId xmlns:a16="http://schemas.microsoft.com/office/drawing/2014/main" id="{726855FA-418D-E56C-E268-FF40CD1C5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61" y="1719032"/>
            <a:ext cx="2840172" cy="3716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 qr code on a paper&#10;&#10;Description automatically generated">
            <a:extLst>
              <a:ext uri="{FF2B5EF4-FFF2-40B4-BE49-F238E27FC236}">
                <a16:creationId xmlns:a16="http://schemas.microsoft.com/office/drawing/2014/main" id="{07A3802C-6622-64E5-DA9B-8F690CBB6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17" y="1436535"/>
            <a:ext cx="2840172" cy="368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page of a document&#10;&#10;Description automatically generated">
            <a:extLst>
              <a:ext uri="{FF2B5EF4-FFF2-40B4-BE49-F238E27FC236}">
                <a16:creationId xmlns:a16="http://schemas.microsoft.com/office/drawing/2014/main" id="{2B25B980-4E57-76E9-6A00-27863C9D7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90" y="1734216"/>
            <a:ext cx="2840172" cy="3692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EF229B-0A34-1437-5548-7590247D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New Resource: Out-of-Range Communication Guide for Providers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6D77C-F15B-0BF9-F1E6-C0C842460E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33BDF-8BF3-025F-9D55-7C451FE0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pic>
        <p:nvPicPr>
          <p:cNvPr id="13" name="Picture 12" descr="A page of a document&#10;&#10;Description automatically generated">
            <a:extLst>
              <a:ext uri="{FF2B5EF4-FFF2-40B4-BE49-F238E27FC236}">
                <a16:creationId xmlns:a16="http://schemas.microsoft.com/office/drawing/2014/main" id="{F9403FBC-3041-6A74-38B9-F4D585A5F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00" y="2046149"/>
            <a:ext cx="2840172" cy="3692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723E98-5559-8938-8D44-88845E883756}"/>
              </a:ext>
            </a:extLst>
          </p:cNvPr>
          <p:cNvSpPr txBox="1"/>
          <p:nvPr/>
        </p:nvSpPr>
        <p:spPr>
          <a:xfrm>
            <a:off x="1230916" y="1088594"/>
            <a:ext cx="3140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English Language Version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D18A5A-1CAF-76EE-EE2A-55C9DC9BD86A}"/>
              </a:ext>
            </a:extLst>
          </p:cNvPr>
          <p:cNvSpPr txBox="1"/>
          <p:nvPr/>
        </p:nvSpPr>
        <p:spPr>
          <a:xfrm>
            <a:off x="6568553" y="1088594"/>
            <a:ext cx="3140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Spanish Language Version</a:t>
            </a:r>
          </a:p>
        </p:txBody>
      </p:sp>
      <p:pic>
        <p:nvPicPr>
          <p:cNvPr id="7" name="Picture 6" descr="A person in a white coat and a person in a chair&#10;&#10;Description automatically generated">
            <a:extLst>
              <a:ext uri="{FF2B5EF4-FFF2-40B4-BE49-F238E27FC236}">
                <a16:creationId xmlns:a16="http://schemas.microsoft.com/office/drawing/2014/main" id="{AA563BF0-4E4C-C6DB-274E-24792D03AB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87" y="2383994"/>
            <a:ext cx="2734312" cy="3557260"/>
          </a:xfrm>
          <a:prstGeom prst="rect">
            <a:avLst/>
          </a:prstGeom>
          <a:ln>
            <a:noFill/>
          </a:ln>
          <a:effectLst>
            <a:outerShdw blurRad="482600" dist="114300" dir="1980000" sx="98000" sy="98000" algn="tl" rotWithShape="0">
              <a:srgbClr val="333333">
                <a:alpha val="83000"/>
              </a:srgbClr>
            </a:outerShdw>
          </a:effectLst>
        </p:spPr>
      </p:pic>
      <p:pic>
        <p:nvPicPr>
          <p:cNvPr id="27" name="Picture 26" descr="A page of a paper with text&#10;&#10;Description automatically generated with medium confidence">
            <a:extLst>
              <a:ext uri="{FF2B5EF4-FFF2-40B4-BE49-F238E27FC236}">
                <a16:creationId xmlns:a16="http://schemas.microsoft.com/office/drawing/2014/main" id="{006065B5-FBFC-1523-D733-B9EBCCBA6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78" y="2046149"/>
            <a:ext cx="2833142" cy="3692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person in a white coat talking to a person&#10;&#10;Description automatically generated">
            <a:extLst>
              <a:ext uri="{FF2B5EF4-FFF2-40B4-BE49-F238E27FC236}">
                <a16:creationId xmlns:a16="http://schemas.microsoft.com/office/drawing/2014/main" id="{2280DAC9-253C-D0B9-C414-79EE51971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860"/>
          <a:stretch/>
        </p:blipFill>
        <p:spPr>
          <a:xfrm>
            <a:off x="2764906" y="2396705"/>
            <a:ext cx="2750944" cy="354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443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5CE0F0-C2CE-58BD-5DDB-290F0985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Future </a:t>
            </a:r>
            <a:r>
              <a:rPr lang="en-US">
                <a:solidFill>
                  <a:srgbClr val="1E4E96"/>
                </a:solidFill>
              </a:rPr>
              <a:t>Enhancements</a:t>
            </a:r>
            <a:r>
              <a:rPr lang="en-US"/>
              <a:t> (English and Spanish)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D2F6C1-6D1B-4AE7-8173-61FD7DFFB6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4325D4D-289E-48C1-B277-2BEB492A7D19}" type="slidenum">
              <a:rPr lang="en-US" smtClean="0">
                <a:ea typeface="ヒラギノ角ゴ Pro W3" pitchFamily="1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ヒラギノ角ゴ Pro W3" pitchFamily="1" charset="-12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C11238-CDF4-61F4-0566-0E8A1B9E9C60}"/>
              </a:ext>
            </a:extLst>
          </p:cNvPr>
          <p:cNvGrpSpPr/>
          <p:nvPr/>
        </p:nvGrpSpPr>
        <p:grpSpPr>
          <a:xfrm>
            <a:off x="1095034" y="1350059"/>
            <a:ext cx="10001933" cy="4483813"/>
            <a:chOff x="672670" y="1350059"/>
            <a:chExt cx="10001933" cy="448381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0B1D567-091B-55C0-59BF-295D47786246}"/>
                </a:ext>
              </a:extLst>
            </p:cNvPr>
            <p:cNvGrpSpPr/>
            <p:nvPr/>
          </p:nvGrpSpPr>
          <p:grpSpPr>
            <a:xfrm>
              <a:off x="4232244" y="1350059"/>
              <a:ext cx="2880360" cy="4483813"/>
              <a:chOff x="4075450" y="1350059"/>
              <a:chExt cx="2880360" cy="448381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9AF3623-7AC5-44D2-96A8-C4F41D17B49C}"/>
                  </a:ext>
                </a:extLst>
              </p:cNvPr>
              <p:cNvSpPr/>
              <p:nvPr/>
            </p:nvSpPr>
            <p:spPr bwMode="auto">
              <a:xfrm>
                <a:off x="4075450" y="1350059"/>
                <a:ext cx="2880360" cy="4483813"/>
              </a:xfrm>
              <a:prstGeom prst="rect">
                <a:avLst/>
              </a:prstGeom>
              <a:solidFill>
                <a:srgbClr val="E3EAF8">
                  <a:alpha val="23137"/>
                </a:srgbClr>
              </a:solidFill>
              <a:ln w="28575" cap="flat" cmpd="sng" algn="ctr">
                <a:solidFill>
                  <a:srgbClr val="1E4E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A8680822-33B0-4197-BDA2-DD2C5222151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262902" y="3367939"/>
                <a:ext cx="2505456" cy="61264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182880" tIns="91440" rIns="182880" bIns="91440" numCol="1" anchor="ctr" anchorCtr="0" compatLnSpc="1">
                <a:prstTxWarp prst="textNoShape">
                  <a:avLst/>
                </a:prstTxWarp>
              </a:bodyPr>
              <a:lstStyle>
                <a:lvl1pPr marL="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800" b="0" i="0" u="none">
                    <a:solidFill>
                      <a:srgbClr val="0161AA"/>
                    </a:solidFill>
                    <a:latin typeface="Helvetica" pitchFamily="2" charset="0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2000" kern="0">
                    <a:solidFill>
                      <a:srgbClr val="FF5C00"/>
                    </a:solidFill>
                    <a:latin typeface="+mj-lt"/>
                    <a:cs typeface="Calibri"/>
                  </a:rPr>
                  <a:t>Parent-friendly NBS Resources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DED9AE-5A33-3B19-C480-DB09F28CB180}"/>
                  </a:ext>
                </a:extLst>
              </p:cNvPr>
              <p:cNvSpPr txBox="1"/>
              <p:nvPr/>
            </p:nvSpPr>
            <p:spPr>
              <a:xfrm>
                <a:off x="4376922" y="4260200"/>
                <a:ext cx="2277417" cy="116955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400">
                    <a:cs typeface="Arial"/>
                  </a:rPr>
                  <a:t>New webpages, infographics, and other content to describe the NBS process graphically and in plain language. 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481A8E7-8E86-8CF7-CB88-322944A8008F}"/>
                  </a:ext>
                </a:extLst>
              </p:cNvPr>
              <p:cNvGrpSpPr/>
              <p:nvPr/>
            </p:nvGrpSpPr>
            <p:grpSpPr>
              <a:xfrm>
                <a:off x="4971562" y="1950408"/>
                <a:ext cx="1088136" cy="1088136"/>
                <a:chOff x="4162565" y="1751301"/>
                <a:chExt cx="1088136" cy="1088136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B08E433-9707-47BA-AA17-03310320EB6F}"/>
                    </a:ext>
                  </a:extLst>
                </p:cNvPr>
                <p:cNvSpPr/>
                <p:nvPr/>
              </p:nvSpPr>
              <p:spPr bwMode="auto">
                <a:xfrm>
                  <a:off x="4162565" y="1751301"/>
                  <a:ext cx="1088136" cy="1088136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FF5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ヒラギノ角ゴ Pro W3" pitchFamily="1" charset="-128"/>
                  </a:endParaRPr>
                </a:p>
              </p:txBody>
            </p:sp>
            <p:pic>
              <p:nvPicPr>
                <p:cNvPr id="35" name="Picture 34" descr="A neon sign with a baby in it&#10;&#10;Description automatically generated">
                  <a:extLst>
                    <a:ext uri="{FF2B5EF4-FFF2-40B4-BE49-F238E27FC236}">
                      <a16:creationId xmlns:a16="http://schemas.microsoft.com/office/drawing/2014/main" id="{8E0A0277-D7FD-A0FA-234C-15F87CD445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9467" y="1909712"/>
                  <a:ext cx="514331" cy="6857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A8C147F-A94C-89B5-EC71-4CADE39FE370}"/>
                </a:ext>
              </a:extLst>
            </p:cNvPr>
            <p:cNvGrpSpPr/>
            <p:nvPr/>
          </p:nvGrpSpPr>
          <p:grpSpPr>
            <a:xfrm>
              <a:off x="7791818" y="1350059"/>
              <a:ext cx="2882785" cy="4483813"/>
              <a:chOff x="7640819" y="1350059"/>
              <a:chExt cx="2882785" cy="448381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8BCB52-85D7-407A-9819-F895E4A0517B}"/>
                  </a:ext>
                </a:extLst>
              </p:cNvPr>
              <p:cNvSpPr/>
              <p:nvPr/>
            </p:nvSpPr>
            <p:spPr bwMode="auto">
              <a:xfrm>
                <a:off x="7640819" y="1350059"/>
                <a:ext cx="2882785" cy="4483813"/>
              </a:xfrm>
              <a:prstGeom prst="rect">
                <a:avLst/>
              </a:prstGeom>
              <a:solidFill>
                <a:srgbClr val="E3EAF8">
                  <a:alpha val="23137"/>
                </a:srgbClr>
              </a:solidFill>
              <a:ln w="28575" cap="flat" cmpd="sng" algn="ctr">
                <a:solidFill>
                  <a:srgbClr val="1E4E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903610A1-7C21-459A-ACF4-DCEDA08FD3F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828233" y="3367939"/>
                <a:ext cx="2507956" cy="61264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182880" tIns="91440" rIns="182880" bIns="91440" numCol="1" anchor="ctr" anchorCtr="0" compatLnSpc="1">
                <a:prstTxWarp prst="textNoShape">
                  <a:avLst/>
                </a:prstTxWarp>
              </a:bodyPr>
              <a:lstStyle>
                <a:lvl1pPr marL="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800" b="0" i="0" u="none">
                    <a:solidFill>
                      <a:srgbClr val="0161AA"/>
                    </a:solidFill>
                    <a:latin typeface="Helvetica" pitchFamily="2" charset="0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2000" kern="0">
                    <a:solidFill>
                      <a:srgbClr val="942092"/>
                    </a:solidFill>
                    <a:latin typeface="+mj-lt"/>
                  </a:rPr>
                  <a:t>Enhanced Provider Page</a:t>
                </a:r>
                <a:endParaRPr lang="en-US" sz="2000" kern="0">
                  <a:solidFill>
                    <a:srgbClr val="942092"/>
                  </a:solidFill>
                  <a:latin typeface="+mj-lt"/>
                  <a:cs typeface="Arial" panose="020B0604020202020204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ADD32E-12AC-103C-BB1E-854F6B6B0945}"/>
                  </a:ext>
                </a:extLst>
              </p:cNvPr>
              <p:cNvSpPr txBox="1"/>
              <p:nvPr/>
            </p:nvSpPr>
            <p:spPr>
              <a:xfrm>
                <a:off x="7970563" y="4260200"/>
                <a:ext cx="2223297" cy="73866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400">
                    <a:cs typeface="Arial"/>
                  </a:rPr>
                  <a:t>New resources and content specific to healthcare providers. 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98F14B2-07CB-88A0-D876-380830C5941D}"/>
                  </a:ext>
                </a:extLst>
              </p:cNvPr>
              <p:cNvGrpSpPr/>
              <p:nvPr/>
            </p:nvGrpSpPr>
            <p:grpSpPr>
              <a:xfrm>
                <a:off x="8538143" y="1950408"/>
                <a:ext cx="1088136" cy="1088136"/>
                <a:chOff x="6930818" y="1651394"/>
                <a:chExt cx="1088136" cy="1088136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C1077211-310F-4B42-9830-EC33F9C43279}"/>
                    </a:ext>
                  </a:extLst>
                </p:cNvPr>
                <p:cNvSpPr/>
                <p:nvPr/>
              </p:nvSpPr>
              <p:spPr bwMode="auto">
                <a:xfrm>
                  <a:off x="6930818" y="1651394"/>
                  <a:ext cx="1088136" cy="1088136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942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ヒラギノ角ゴ Pro W3" pitchFamily="1" charset="-128"/>
                  </a:endParaRPr>
                </a:p>
              </p:txBody>
            </p:sp>
            <p:pic>
              <p:nvPicPr>
                <p:cNvPr id="39" name="Picture 38" descr="A purple line art of a doctor&#10;&#10;Description automatically generated">
                  <a:extLst>
                    <a:ext uri="{FF2B5EF4-FFF2-40B4-BE49-F238E27FC236}">
                      <a16:creationId xmlns:a16="http://schemas.microsoft.com/office/drawing/2014/main" id="{2066D5AE-DF09-2861-6212-63BC03B456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15536" y="1861706"/>
                  <a:ext cx="518078" cy="61264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759E950-9F7E-C6C0-C96B-3B0E1018C0C7}"/>
                </a:ext>
              </a:extLst>
            </p:cNvPr>
            <p:cNvGrpSpPr/>
            <p:nvPr/>
          </p:nvGrpSpPr>
          <p:grpSpPr>
            <a:xfrm>
              <a:off x="672670" y="1365515"/>
              <a:ext cx="2880360" cy="4459300"/>
              <a:chOff x="672670" y="1365515"/>
              <a:chExt cx="2880360" cy="44593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BEF3FC9-738B-47D3-91B7-F9F7AE816917}"/>
                  </a:ext>
                </a:extLst>
              </p:cNvPr>
              <p:cNvSpPr/>
              <p:nvPr/>
            </p:nvSpPr>
            <p:spPr bwMode="auto">
              <a:xfrm>
                <a:off x="672670" y="1365515"/>
                <a:ext cx="2880360" cy="4459300"/>
              </a:xfrm>
              <a:prstGeom prst="rect">
                <a:avLst/>
              </a:prstGeom>
              <a:solidFill>
                <a:srgbClr val="E3EAF8">
                  <a:alpha val="23137"/>
                </a:srgbClr>
              </a:solidFill>
              <a:ln w="28575" cap="flat" cmpd="sng" algn="ctr">
                <a:solidFill>
                  <a:srgbClr val="1E4E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B9707C62-A74C-4439-B9B6-81B62503004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60122" y="3367939"/>
                <a:ext cx="2505456" cy="61264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vert="horz" wrap="square" lIns="182880" tIns="91440" rIns="182880" bIns="91440" numCol="1" anchor="ctr" anchorCtr="0" compatLnSpc="1">
                <a:prstTxWarp prst="textNoShape">
                  <a:avLst/>
                </a:prstTxWarp>
              </a:bodyPr>
              <a:lstStyle>
                <a:lvl1pPr marL="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800" b="0" i="0" u="none">
                    <a:solidFill>
                      <a:srgbClr val="0161AA"/>
                    </a:solidFill>
                    <a:latin typeface="Helvetica" pitchFamily="2" charset="0"/>
                    <a:ea typeface="+mj-ea"/>
                    <a:cs typeface="+mj-cs"/>
                  </a:defRPr>
                </a:lvl1pPr>
                <a:lvl2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2pPr>
                <a:lvl3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3pPr>
                <a:lvl4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4pPr>
                <a:lvl5pPr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 Narrow" pitchFamily="1" charset="0"/>
                    <a:cs typeface="Arial" charset="0"/>
                  </a:defRPr>
                </a:lvl9pPr>
              </a:lstStyle>
              <a:p>
                <a:pPr algn="ctr"/>
                <a:r>
                  <a:rPr lang="en-US" sz="2000" kern="0">
                    <a:solidFill>
                      <a:srgbClr val="008F00"/>
                    </a:solidFill>
                    <a:latin typeface="+mj-lt"/>
                  </a:rPr>
                  <a:t>Road to the</a:t>
                </a:r>
              </a:p>
              <a:p>
                <a:pPr algn="ctr"/>
                <a:r>
                  <a:rPr lang="en-US" sz="2000" kern="0">
                    <a:solidFill>
                      <a:srgbClr val="008F00"/>
                    </a:solidFill>
                    <a:latin typeface="+mj-lt"/>
                  </a:rPr>
                  <a:t>RUSP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D35C01-9FE7-7105-1C9A-583EF738838E}"/>
                  </a:ext>
                </a:extLst>
              </p:cNvPr>
              <p:cNvSpPr txBox="1"/>
              <p:nvPr/>
            </p:nvSpPr>
            <p:spPr>
              <a:xfrm>
                <a:off x="1050691" y="4260200"/>
                <a:ext cx="2124318" cy="95410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400">
                    <a:cs typeface="Arial"/>
                  </a:rPr>
                  <a:t>Updated content and graphics to describe the process for adding conditions to the RUSP.</a:t>
                </a:r>
                <a:endParaRPr lang="en-US" sz="140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23FA6398-B936-F499-F719-BC73C2FC708F}"/>
                  </a:ext>
                </a:extLst>
              </p:cNvPr>
              <p:cNvGrpSpPr/>
              <p:nvPr/>
            </p:nvGrpSpPr>
            <p:grpSpPr>
              <a:xfrm>
                <a:off x="1568782" y="1950408"/>
                <a:ext cx="1088136" cy="1088136"/>
                <a:chOff x="1381330" y="1950408"/>
                <a:chExt cx="1088136" cy="1088136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1894CCA3-582A-4B7A-A8C2-7D64C3DFF515}"/>
                    </a:ext>
                  </a:extLst>
                </p:cNvPr>
                <p:cNvSpPr/>
                <p:nvPr/>
              </p:nvSpPr>
              <p:spPr bwMode="auto">
                <a:xfrm>
                  <a:off x="1381330" y="1950408"/>
                  <a:ext cx="1088136" cy="1088136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8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rgbClr val="008F00"/>
                    </a:solidFill>
                    <a:effectLst/>
                    <a:latin typeface="Arial" charset="0"/>
                    <a:ea typeface="ヒラギノ角ゴ Pro W3" pitchFamily="1" charset="-128"/>
                  </a:endParaRPr>
                </a:p>
              </p:txBody>
            </p:sp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1C879091-534B-D07A-F000-CCCB4FC3BE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10676" y="2179754"/>
                  <a:ext cx="629445" cy="62944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19154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D648232-2872-1D0B-899F-E8B0DA02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02482"/>
            <a:ext cx="11789664" cy="1280160"/>
          </a:xfrm>
        </p:spPr>
        <p:txBody>
          <a:bodyPr anchor="t"/>
          <a:lstStyle/>
          <a:p>
            <a:r>
              <a:rPr lang="en-US"/>
              <a:t>Promotion Activities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FE15A-40FF-41E0-B2D4-E795153634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1881B3-B7CB-4857-B3FC-83D5CD716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803FF-5F33-401B-AC23-FF545235EAF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880" y="1208561"/>
            <a:ext cx="5821105" cy="4582160"/>
          </a:xfrm>
        </p:spPr>
        <p:txBody>
          <a:bodyPr/>
          <a:lstStyle/>
          <a:p>
            <a:pPr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b="1">
                <a:solidFill>
                  <a:schemeClr val="accent1"/>
                </a:solidFill>
              </a:rPr>
              <a:t>Submit abstracts and posters to at least</a:t>
            </a:r>
            <a:br>
              <a:rPr lang="en-US" sz="2000" b="1">
                <a:solidFill>
                  <a:schemeClr val="accent1"/>
                </a:solidFill>
              </a:rPr>
            </a:br>
            <a:r>
              <a:rPr lang="en-US" sz="2000" b="1">
                <a:solidFill>
                  <a:schemeClr val="accent1"/>
                </a:solidFill>
              </a:rPr>
              <a:t>3 conferences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/>
              <a:t>Presented at APHA, APHL, and ASHG</a:t>
            </a:r>
          </a:p>
          <a:p>
            <a:pPr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b="1">
                <a:solidFill>
                  <a:schemeClr val="accent1"/>
                </a:solidFill>
              </a:rPr>
              <a:t>Create content partnerships</a:t>
            </a:r>
            <a:br>
              <a:rPr lang="en-US" sz="2000" b="1">
                <a:solidFill>
                  <a:schemeClr val="accent1"/>
                </a:solidFill>
              </a:rPr>
            </a:br>
            <a:r>
              <a:rPr lang="en-US" sz="2000" b="1">
                <a:solidFill>
                  <a:schemeClr val="accent1"/>
                </a:solidFill>
              </a:rPr>
              <a:t>(including links)</a:t>
            </a:r>
          </a:p>
          <a:p>
            <a:pPr lvl="1">
              <a:spcBef>
                <a:spcPts val="512"/>
              </a:spcBef>
              <a:spcAft>
                <a:spcPts val="0"/>
              </a:spcAft>
            </a:pPr>
            <a:r>
              <a:rPr lang="en-US" sz="2000"/>
              <a:t>State NBS program websites</a:t>
            </a:r>
          </a:p>
          <a:p>
            <a:pPr lvl="1">
              <a:spcBef>
                <a:spcPts val="512"/>
              </a:spcBef>
              <a:spcAft>
                <a:spcPts val="0"/>
              </a:spcAft>
            </a:pPr>
            <a:r>
              <a:rPr lang="en-US" sz="2000"/>
              <a:t>Professional and advocacy</a:t>
            </a:r>
            <a:br>
              <a:rPr lang="en-US" sz="2000"/>
            </a:br>
            <a:r>
              <a:rPr lang="en-US" sz="2000"/>
              <a:t>organization websites</a:t>
            </a:r>
          </a:p>
          <a:p>
            <a:pPr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2000" b="1">
                <a:solidFill>
                  <a:schemeClr val="accent1"/>
                </a:solidFill>
              </a:rPr>
              <a:t>Leverage paid media and observances</a:t>
            </a:r>
          </a:p>
          <a:p>
            <a:pPr lvl="1">
              <a:spcBef>
                <a:spcPts val="512"/>
              </a:spcBef>
              <a:spcAft>
                <a:spcPts val="0"/>
              </a:spcAft>
            </a:pPr>
            <a:r>
              <a:rPr lang="en-US" sz="2000"/>
              <a:t>Continue running social media ads </a:t>
            </a:r>
          </a:p>
          <a:p>
            <a:pPr lvl="1">
              <a:spcBef>
                <a:spcPts val="512"/>
              </a:spcBef>
              <a:spcAft>
                <a:spcPts val="0"/>
              </a:spcAft>
            </a:pPr>
            <a:r>
              <a:rPr lang="en-US" sz="2000"/>
              <a:t>Implement Google search ads</a:t>
            </a:r>
          </a:p>
          <a:p>
            <a:pPr lvl="1">
              <a:spcBef>
                <a:spcPts val="512"/>
              </a:spcBef>
              <a:spcAft>
                <a:spcPts val="0"/>
              </a:spcAft>
            </a:pPr>
            <a:r>
              <a:rPr lang="en-US" sz="2000"/>
              <a:t>Launch larger social media campaign in September 2025 for NBS Awareness Month</a:t>
            </a:r>
          </a:p>
          <a:p>
            <a:pPr marL="0" indent="0">
              <a:buNone/>
            </a:pPr>
            <a:endParaRPr lang="en-US">
              <a:latin typeface="Arial Narrow" panose="020B0606020202030204" pitchFamily="34" charset="0"/>
            </a:endParaRPr>
          </a:p>
          <a:p>
            <a:endParaRPr lang="en-US"/>
          </a:p>
        </p:txBody>
      </p:sp>
      <p:pic>
        <p:nvPicPr>
          <p:cNvPr id="7" name="Picture 6" descr="A person and person holding baby shoes&#10;&#10;Description automatically generated">
            <a:extLst>
              <a:ext uri="{FF2B5EF4-FFF2-40B4-BE49-F238E27FC236}">
                <a16:creationId xmlns:a16="http://schemas.microsoft.com/office/drawing/2014/main" id="{17D30907-2100-AFD6-33F6-F6D6D10FDF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7"/>
          <a:stretch/>
        </p:blipFill>
        <p:spPr>
          <a:xfrm>
            <a:off x="6474012" y="1276297"/>
            <a:ext cx="2268747" cy="3110144"/>
          </a:xfrm>
          <a:prstGeom prst="rect">
            <a:avLst/>
          </a:prstGeom>
          <a:ln>
            <a:noFill/>
          </a:ln>
          <a:effectLst>
            <a:outerShdw blurRad="292100" dist="114300" dir="1980000" sx="97993" sy="97993" algn="tl" rotWithShape="0">
              <a:srgbClr val="333333">
                <a:alpha val="83000"/>
              </a:srgbClr>
            </a:outerShdw>
          </a:effectLst>
        </p:spPr>
      </p:pic>
      <p:pic>
        <p:nvPicPr>
          <p:cNvPr id="9" name="Picture 8" descr="A baby's feet in a hand&#10;&#10;Description automatically generated">
            <a:extLst>
              <a:ext uri="{FF2B5EF4-FFF2-40B4-BE49-F238E27FC236}">
                <a16:creationId xmlns:a16="http://schemas.microsoft.com/office/drawing/2014/main" id="{C3B9FF34-3506-1F8E-E918-1C78E7010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052" y="2751334"/>
            <a:ext cx="2202980" cy="3263674"/>
          </a:xfrm>
          <a:prstGeom prst="rect">
            <a:avLst/>
          </a:prstGeom>
          <a:ln>
            <a:noFill/>
          </a:ln>
          <a:effectLst>
            <a:outerShdw blurRad="292100" dist="114300" dir="1980000" sx="97993" sy="97993" algn="tl" rotWithShape="0">
              <a:srgbClr val="333333">
                <a:alpha val="8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1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E957-5787-56F1-6A3C-EC459C92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3400" b="1">
                <a:solidFill>
                  <a:srgbClr val="006699"/>
                </a:solidFill>
                <a:latin typeface="Arial"/>
                <a:cs typeface="Arial"/>
              </a:rPr>
              <a:t>Visit the Newborn Screening </a:t>
            </a:r>
            <a:r>
              <a:rPr lang="en-US" sz="3400" b="1">
                <a:solidFill>
                  <a:srgbClr val="006699"/>
                </a:solidFill>
                <a:latin typeface="+mj-lt"/>
                <a:cs typeface="Arial"/>
              </a:rPr>
              <a:t>Information</a:t>
            </a:r>
            <a:r>
              <a:rPr lang="en-US" sz="3400" b="1">
                <a:solidFill>
                  <a:srgbClr val="006699"/>
                </a:solidFill>
                <a:latin typeface="Arial"/>
                <a:cs typeface="Arial"/>
              </a:rPr>
              <a:t> Center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9FC5C4-018E-49B8-3E05-3FF44F00F9E8}"/>
              </a:ext>
            </a:extLst>
          </p:cNvPr>
          <p:cNvSpPr>
            <a:spLocks/>
          </p:cNvSpPr>
          <p:nvPr/>
        </p:nvSpPr>
        <p:spPr>
          <a:xfrm>
            <a:off x="6605687" y="2366527"/>
            <a:ext cx="2657404" cy="3495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>
                <a:solidFill>
                  <a:srgbClr val="990000"/>
                </a:solidFill>
                <a:effectLst/>
                <a:latin typeface="Helvetica" pitchFamily="2" charset="0"/>
              </a:rPr>
              <a:t>Scan the QR code below to visit the NBSIC</a:t>
            </a:r>
            <a:endParaRPr lang="en-US" sz="1764" kern="1200">
              <a:solidFill>
                <a:srgbClr val="990000"/>
              </a:solidFill>
              <a:latin typeface="+mn-lt"/>
              <a:ea typeface="+mn-ea"/>
              <a:cs typeface="+mn-cs"/>
            </a:endParaRP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5BFB9-9A90-7E26-F999-27DF67C0E05A}"/>
              </a:ext>
            </a:extLst>
          </p:cNvPr>
          <p:cNvSpPr txBox="1"/>
          <p:nvPr/>
        </p:nvSpPr>
        <p:spPr>
          <a:xfrm>
            <a:off x="6572614" y="5862217"/>
            <a:ext cx="4086048" cy="3336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896112"/>
            <a:r>
              <a:rPr lang="en-US" sz="1568" u="sng" kern="1200" err="1">
                <a:solidFill>
                  <a:srgbClr val="14477C"/>
                </a:solidFill>
                <a:latin typeface="+mn-lt"/>
                <a:ea typeface="+mn-ea"/>
                <a:cs typeface="Segoe UI"/>
              </a:rPr>
              <a:t>newbornscreening.hrsa.gov</a:t>
            </a:r>
            <a:endParaRPr lang="en-US" sz="2000">
              <a:solidFill>
                <a:srgbClr val="14477C"/>
              </a:solidFill>
            </a:endParaRPr>
          </a:p>
        </p:txBody>
      </p:sp>
      <p:pic>
        <p:nvPicPr>
          <p:cNvPr id="7" name="Picture 6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C2E10047-E0E1-FF1E-4292-33396A6DF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09" y="3072057"/>
            <a:ext cx="2657404" cy="2657404"/>
          </a:xfrm>
          <a:prstGeom prst="rect">
            <a:avLst/>
          </a:prstGeom>
          <a:ln w="57150">
            <a:solidFill>
              <a:srgbClr val="ECA42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3883-0D33-7624-2781-5EEAE2B82372}"/>
              </a:ext>
            </a:extLst>
          </p:cNvPr>
          <p:cNvSpPr>
            <a:spLocks/>
          </p:cNvSpPr>
          <p:nvPr/>
        </p:nvSpPr>
        <p:spPr>
          <a:xfrm>
            <a:off x="1274948" y="1611828"/>
            <a:ext cx="9045597" cy="6763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>
                <a:solidFill>
                  <a:srgbClr val="3F3F3F"/>
                </a:solidFill>
                <a:effectLst/>
              </a:rPr>
              <a:t>Visit the NBSIC to learn how newborn screening can identify babies with serious health conditions and ensure they receive the care and early treatment they need to live healthy lives.</a:t>
            </a:r>
          </a:p>
          <a:p>
            <a:pPr marL="448056" lvl="1" defTabSz="896112"/>
            <a:endParaRPr lang="en-US" sz="176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48056" lvl="1" defTabSz="896112"/>
            <a:endParaRPr lang="en-US" sz="176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lvl="1" indent="0">
              <a:buNone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637D7F-479E-1380-33AD-47EE25CC0C35}"/>
              </a:ext>
            </a:extLst>
          </p:cNvPr>
          <p:cNvCxnSpPr>
            <a:cxnSpLocks/>
          </p:cNvCxnSpPr>
          <p:nvPr/>
        </p:nvCxnSpPr>
        <p:spPr>
          <a:xfrm>
            <a:off x="841248" y="1411558"/>
            <a:ext cx="10119829" cy="0"/>
          </a:xfrm>
          <a:prstGeom prst="line">
            <a:avLst/>
          </a:prstGeom>
          <a:ln>
            <a:solidFill>
              <a:srgbClr val="99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creenshot of a baby screening&#10;&#10;Description automatically generated">
            <a:extLst>
              <a:ext uri="{FF2B5EF4-FFF2-40B4-BE49-F238E27FC236}">
                <a16:creationId xmlns:a16="http://schemas.microsoft.com/office/drawing/2014/main" id="{7AC71373-AB26-C505-A312-F854CC0F06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92"/>
          <a:stretch/>
        </p:blipFill>
        <p:spPr>
          <a:xfrm>
            <a:off x="2684919" y="2504539"/>
            <a:ext cx="2934468" cy="3555715"/>
          </a:xfrm>
          <a:prstGeom prst="rect">
            <a:avLst/>
          </a:prstGeom>
          <a:ln>
            <a:noFill/>
          </a:ln>
          <a:effectLst>
            <a:outerShdw blurRad="483652" dist="224339" dir="3655597" sx="95288" sy="95288" algn="tl" rotWithShape="0">
              <a:srgbClr val="333333">
                <a:alpha val="8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95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35F6-F82C-9974-05C6-DBEDEDF74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181881"/>
            <a:ext cx="11789664" cy="1280160"/>
          </a:xfrm>
        </p:spPr>
        <p:txBody>
          <a:bodyPr/>
          <a:lstStyle/>
          <a:p>
            <a:r>
              <a:rPr lang="en-US" kern="0">
                <a:solidFill>
                  <a:srgbClr val="1E4E96"/>
                </a:solidFill>
              </a:rPr>
              <a:t>Meet the RTI Team</a:t>
            </a:r>
            <a:br>
              <a:rPr lang="en-US" kern="0">
                <a:solidFill>
                  <a:srgbClr val="1E4E96"/>
                </a:solidFill>
              </a:rPr>
            </a:br>
            <a:endParaRPr lang="en-US">
              <a:solidFill>
                <a:srgbClr val="1E4E96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9028ED-567C-9F70-FC37-B900FC4B85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A7704-ACB1-B87E-0F83-64C376A1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5638313-0A9F-0705-FAEB-9CCF8CA6CA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807298"/>
              </p:ext>
            </p:extLst>
          </p:nvPr>
        </p:nvGraphicFramePr>
        <p:xfrm>
          <a:off x="2270205" y="7943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905320D-E8B4-587E-EF9D-B575139E3AAF}"/>
              </a:ext>
            </a:extLst>
          </p:cNvPr>
          <p:cNvSpPr txBox="1"/>
          <p:nvPr/>
        </p:nvSpPr>
        <p:spPr>
          <a:xfrm>
            <a:off x="1742039" y="1481937"/>
            <a:ext cx="276112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500"/>
              </a:spcBef>
            </a:pPr>
            <a:r>
              <a:rPr lang="en-US" sz="1400"/>
              <a:t>Molly Lynch, MPH</a:t>
            </a:r>
          </a:p>
          <a:p>
            <a:pPr algn="r">
              <a:spcBef>
                <a:spcPts val="500"/>
              </a:spcBef>
            </a:pPr>
            <a:r>
              <a:rPr lang="en-US" sz="1400"/>
              <a:t>Jenna Reno, PhD</a:t>
            </a:r>
          </a:p>
          <a:p>
            <a:pPr algn="r">
              <a:spcBef>
                <a:spcPts val="500"/>
              </a:spcBef>
            </a:pPr>
            <a:r>
              <a:rPr lang="en-US" sz="1400"/>
              <a:t>Casey Horvitz, MPH</a:t>
            </a:r>
          </a:p>
          <a:p>
            <a:pPr algn="r">
              <a:spcBef>
                <a:spcPts val="500"/>
              </a:spcBef>
            </a:pPr>
            <a:r>
              <a:rPr lang="en-US" sz="1400"/>
              <a:t>Nicole Mullen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2E4B0-87A7-4538-BC2D-DD171F281EFA}"/>
              </a:ext>
            </a:extLst>
          </p:cNvPr>
          <p:cNvSpPr txBox="1"/>
          <p:nvPr/>
        </p:nvSpPr>
        <p:spPr>
          <a:xfrm>
            <a:off x="-118970" y="3739169"/>
            <a:ext cx="3340966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500"/>
              </a:spcBef>
            </a:pPr>
            <a:r>
              <a:rPr lang="en-US" sz="1400"/>
              <a:t>Melissa Raspa, PhD</a:t>
            </a:r>
          </a:p>
          <a:p>
            <a:pPr algn="r">
              <a:spcBef>
                <a:spcPts val="500"/>
              </a:spcBef>
            </a:pPr>
            <a:r>
              <a:rPr lang="en-US" sz="1400"/>
              <a:t>Becca Wright, MPH, RD</a:t>
            </a:r>
          </a:p>
          <a:p>
            <a:pPr algn="r">
              <a:spcBef>
                <a:spcPts val="500"/>
              </a:spcBef>
            </a:pPr>
            <a:r>
              <a:rPr lang="en-US" sz="1400"/>
              <a:t>Ana Forsythe, MS, GC</a:t>
            </a:r>
          </a:p>
          <a:p>
            <a:pPr algn="r">
              <a:spcBef>
                <a:spcPts val="500"/>
              </a:spcBef>
            </a:pPr>
            <a:r>
              <a:rPr lang="en-US" sz="1400"/>
              <a:t>Amy Gaviglio, MS, CGC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FDCBB-78F2-B123-DF99-31AD33CFE0C6}"/>
              </a:ext>
            </a:extLst>
          </p:cNvPr>
          <p:cNvSpPr txBox="1"/>
          <p:nvPr/>
        </p:nvSpPr>
        <p:spPr>
          <a:xfrm>
            <a:off x="9404993" y="3739169"/>
            <a:ext cx="2761129" cy="170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1400"/>
              <a:t>Doug Rupert, MPH</a:t>
            </a:r>
          </a:p>
          <a:p>
            <a:pPr>
              <a:spcBef>
                <a:spcPts val="500"/>
              </a:spcBef>
            </a:pPr>
            <a:r>
              <a:rPr lang="en-US" sz="1400"/>
              <a:t>Joe Milazzo</a:t>
            </a:r>
          </a:p>
          <a:p>
            <a:pPr>
              <a:spcBef>
                <a:spcPts val="500"/>
              </a:spcBef>
            </a:pPr>
            <a:r>
              <a:rPr lang="en-US" sz="1400"/>
              <a:t>Christel </a:t>
            </a:r>
            <a:r>
              <a:rPr lang="en-US" sz="1400" err="1"/>
              <a:t>Gianci</a:t>
            </a:r>
            <a:endParaRPr lang="en-US" sz="1400"/>
          </a:p>
          <a:p>
            <a:pPr>
              <a:spcBef>
                <a:spcPts val="500"/>
              </a:spcBef>
            </a:pPr>
            <a:r>
              <a:rPr lang="en-US" sz="1400"/>
              <a:t>Jason </a:t>
            </a:r>
            <a:r>
              <a:rPr lang="en-US" sz="1400" err="1"/>
              <a:t>Arrol</a:t>
            </a:r>
            <a:endParaRPr lang="en-US" sz="1400"/>
          </a:p>
          <a:p>
            <a:pPr>
              <a:spcBef>
                <a:spcPts val="500"/>
              </a:spcBef>
            </a:pPr>
            <a:r>
              <a:rPr lang="en-US" sz="1400"/>
              <a:t>Lauren Reynolds</a:t>
            </a:r>
          </a:p>
          <a:p>
            <a:pPr>
              <a:spcBef>
                <a:spcPts val="500"/>
              </a:spcBef>
            </a:pPr>
            <a:r>
              <a:rPr lang="en-US" sz="1400"/>
              <a:t>Ivonne Headley, MPH, RDN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D4C927-814D-ADCA-10D7-DFA730248F16}"/>
              </a:ext>
            </a:extLst>
          </p:cNvPr>
          <p:cNvCxnSpPr/>
          <p:nvPr/>
        </p:nvCxnSpPr>
        <p:spPr bwMode="auto">
          <a:xfrm>
            <a:off x="4503168" y="1619308"/>
            <a:ext cx="824384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B9F6CD-0894-9313-5DAC-E38D2DA5E906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8542901" y="3876647"/>
            <a:ext cx="824384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6ADD07-29C6-B217-AD77-EDDEAC805C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094" y="3973606"/>
            <a:ext cx="567200" cy="5672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D325A0-F04E-C1AD-E0FE-334BBB061B65}"/>
              </a:ext>
            </a:extLst>
          </p:cNvPr>
          <p:cNvCxnSpPr>
            <a:cxnSpLocks/>
          </p:cNvCxnSpPr>
          <p:nvPr/>
        </p:nvCxnSpPr>
        <p:spPr bwMode="auto">
          <a:xfrm>
            <a:off x="3233514" y="3876647"/>
            <a:ext cx="824384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E369B9-BEE7-D8AF-2504-EF31207C2E56}"/>
              </a:ext>
            </a:extLst>
          </p:cNvPr>
          <p:cNvGrpSpPr/>
          <p:nvPr/>
        </p:nvGrpSpPr>
        <p:grpSpPr>
          <a:xfrm>
            <a:off x="4647206" y="3876647"/>
            <a:ext cx="680346" cy="693816"/>
            <a:chOff x="4741681" y="3962895"/>
            <a:chExt cx="611672" cy="623782"/>
          </a:xfrm>
        </p:grpSpPr>
        <p:pic>
          <p:nvPicPr>
            <p:cNvPr id="21" name="Picture 2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6976BC8-2054-BE85-2F92-9B738DD2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681" y="3962895"/>
              <a:ext cx="350293" cy="551280"/>
            </a:xfrm>
            <a:prstGeom prst="rect">
              <a:avLst/>
            </a:prstGeom>
          </p:spPr>
        </p:pic>
        <p:pic>
          <p:nvPicPr>
            <p:cNvPr id="26" name="Picture 25" descr="A dna strand on a black background&#10;&#10;Description automatically generated">
              <a:extLst>
                <a:ext uri="{FF2B5EF4-FFF2-40B4-BE49-F238E27FC236}">
                  <a16:creationId xmlns:a16="http://schemas.microsoft.com/office/drawing/2014/main" id="{D64ECBE4-ABD0-D85F-04D2-6DD9B3CB8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453" y="4079777"/>
              <a:ext cx="506900" cy="506900"/>
            </a:xfrm>
            <a:prstGeom prst="rect">
              <a:avLst/>
            </a:prstGeom>
          </p:spPr>
        </p:pic>
      </p:grp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90AC224-0555-A5CB-08C8-497FFA539B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83" y="1176963"/>
            <a:ext cx="712243" cy="7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5DC2E-9FA3-89BC-531D-E2689206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US"/>
              <a:t>The Newborn Screening Information Center (NBSIC)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F7E81-0581-9986-357F-CFD1CF6D2F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4325D4D-289E-48C1-B277-2BEB492A7D19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6E005E2-9440-A4D1-705E-0BE8C05E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CONFIDENTIAL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6A573-B06F-94C0-50B8-FED59937089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880" y="1328554"/>
            <a:ext cx="5774944" cy="458216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buClr>
                <a:srgbClr val="1E4E96"/>
              </a:buClr>
            </a:pPr>
            <a:r>
              <a:rPr lang="en-US" sz="2200" b="1">
                <a:solidFill>
                  <a:srgbClr val="1E4E96"/>
                </a:solidFill>
              </a:rPr>
              <a:t>Launched in 2020 </a:t>
            </a:r>
            <a:r>
              <a:rPr lang="en-US" sz="2200"/>
              <a:t>as part of legislation from the NBS Saves Lives Reauthorization Act</a:t>
            </a:r>
          </a:p>
          <a:p>
            <a:pPr>
              <a:lnSpc>
                <a:spcPct val="90000"/>
              </a:lnSpc>
              <a:buClr>
                <a:srgbClr val="1E4E96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1E4E96"/>
              </a:buClr>
            </a:pPr>
            <a:r>
              <a:rPr lang="en-US" sz="2200" b="1">
                <a:solidFill>
                  <a:srgbClr val="1E4E96"/>
                </a:solidFill>
              </a:rPr>
              <a:t>Over 300,000 users </a:t>
            </a:r>
            <a:r>
              <a:rPr lang="en-US" sz="2200"/>
              <a:t>visited the site last year</a:t>
            </a:r>
          </a:p>
          <a:p>
            <a:pPr>
              <a:lnSpc>
                <a:spcPct val="90000"/>
              </a:lnSpc>
              <a:buClr>
                <a:srgbClr val="1E4E96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1E4E96"/>
              </a:buClr>
            </a:pPr>
            <a:r>
              <a:rPr lang="en-US" sz="2200" b="1">
                <a:solidFill>
                  <a:srgbClr val="1E4E96"/>
                </a:solidFill>
              </a:rPr>
              <a:t>Goal of the NBSIC: </a:t>
            </a:r>
            <a:r>
              <a:rPr lang="en-US" sz="2200"/>
              <a:t>Increase awareness, knowledge, and understanding of newborn screening (NBS) among expectant parents and other users.</a:t>
            </a:r>
          </a:p>
          <a:p>
            <a:pPr>
              <a:lnSpc>
                <a:spcPct val="90000"/>
              </a:lnSpc>
              <a:buClr>
                <a:srgbClr val="1E4E96"/>
              </a:buClr>
              <a:buFont typeface="Webdings" panose="05030102010509060703" pitchFamily="18" charset="2"/>
              <a:buChar char="&lt;"/>
            </a:pPr>
            <a:endParaRPr lang="en-US" sz="2500"/>
          </a:p>
          <a:p>
            <a:pPr>
              <a:lnSpc>
                <a:spcPct val="90000"/>
              </a:lnSpc>
              <a:buClr>
                <a:srgbClr val="1E4E96"/>
              </a:buClr>
              <a:buFont typeface="Webdings" panose="05030102010509060703" pitchFamily="18" charset="2"/>
              <a:buChar char="&lt;"/>
            </a:pPr>
            <a:endParaRPr lang="en-US" sz="2500" u="sng"/>
          </a:p>
        </p:txBody>
      </p:sp>
      <p:pic>
        <p:nvPicPr>
          <p:cNvPr id="6" name="Picture 5" descr="A screenshot of a baby screening&#10;&#10;Description automatically generated">
            <a:extLst>
              <a:ext uri="{FF2B5EF4-FFF2-40B4-BE49-F238E27FC236}">
                <a16:creationId xmlns:a16="http://schemas.microsoft.com/office/drawing/2014/main" id="{281058FC-30C1-19FA-14A3-20064D7FBE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12" y="1328554"/>
            <a:ext cx="2934468" cy="4850356"/>
          </a:xfrm>
          <a:prstGeom prst="rect">
            <a:avLst/>
          </a:prstGeom>
          <a:ln>
            <a:noFill/>
          </a:ln>
          <a:effectLst>
            <a:outerShdw blurRad="483652" dist="224339" dir="3655597" sx="95288" sy="95288" algn="tl" rotWithShape="0">
              <a:srgbClr val="333333">
                <a:alpha val="8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24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A68FDC-714E-83AC-46AF-D0B8A262A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C5699-48EC-4FC5-87B8-AC34BC1B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46FE8-BFB5-37B6-98B7-AB567AFCA1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700">
                <a:latin typeface="Arial Narrow"/>
              </a:rPr>
              <a:t>Explore the Site: newbornscreening.hrsa.gov</a:t>
            </a:r>
            <a:endParaRPr lang="en-US" sz="3700"/>
          </a:p>
        </p:txBody>
      </p:sp>
    </p:spTree>
    <p:extLst>
      <p:ext uri="{BB962C8B-B14F-4D97-AF65-F5344CB8AC3E}">
        <p14:creationId xmlns:p14="http://schemas.microsoft.com/office/powerpoint/2010/main" val="55991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CF849E-F33A-2034-3B97-AE0AE29A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1E4E96"/>
                </a:solidFill>
                <a:effectLst/>
                <a:uLnTx/>
                <a:uFillTx/>
                <a:ea typeface="+mj-ea"/>
              </a:rPr>
              <a:t>Our Goals: </a:t>
            </a:r>
            <a:b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1E4E96"/>
                </a:solidFill>
                <a:effectLst/>
                <a:uLnTx/>
                <a:uFillTx/>
                <a:ea typeface="+mj-ea"/>
              </a:rPr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0E029-5B8B-7254-B1EA-C6C432DDA2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4325D4D-289E-48C1-B277-2BEB492A7D19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F62015-E9B9-482D-77FF-5078E4AF9D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96" y="2695246"/>
            <a:ext cx="515626" cy="579354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D1325FE-FFBA-BB07-49EA-E458A4F7E1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92" y="3712526"/>
            <a:ext cx="627634" cy="579354"/>
          </a:xfrm>
          <a:prstGeom prst="rect">
            <a:avLst/>
          </a:prstGeom>
        </p:spPr>
      </p:pic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8911AE47-DE59-9183-C3C8-B7FC737982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54406"/>
              </p:ext>
            </p:extLst>
          </p:nvPr>
        </p:nvGraphicFramePr>
        <p:xfrm>
          <a:off x="1759849" y="1429253"/>
          <a:ext cx="8672301" cy="3999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551">
                  <a:extLst>
                    <a:ext uri="{9D8B030D-6E8A-4147-A177-3AD203B41FA5}">
                      <a16:colId xmlns:a16="http://schemas.microsoft.com/office/drawing/2014/main" val="1937240848"/>
                    </a:ext>
                  </a:extLst>
                </a:gridCol>
                <a:gridCol w="238206">
                  <a:extLst>
                    <a:ext uri="{9D8B030D-6E8A-4147-A177-3AD203B41FA5}">
                      <a16:colId xmlns:a16="http://schemas.microsoft.com/office/drawing/2014/main" val="1309639868"/>
                    </a:ext>
                  </a:extLst>
                </a:gridCol>
                <a:gridCol w="7294544">
                  <a:extLst>
                    <a:ext uri="{9D8B030D-6E8A-4147-A177-3AD203B41FA5}">
                      <a16:colId xmlns:a16="http://schemas.microsoft.com/office/drawing/2014/main" val="3853931846"/>
                    </a:ext>
                  </a:extLst>
                </a:gridCol>
              </a:tblGrid>
              <a:tr h="1017771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chemeClr val="accent1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1</a:t>
                      </a:r>
                    </a:p>
                  </a:txBody>
                  <a:tcPr marL="106403" marR="106403" marT="53202" marB="53202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0" indent="0">
                        <a:buNone/>
                      </a:pPr>
                      <a:endParaRPr lang="en-US" sz="1900"/>
                    </a:p>
                  </a:txBody>
                  <a:tcPr marL="106403" marR="106403" marT="53202" marB="53202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2000"/>
                        </a:spcBef>
                        <a:buSzPct val="100000"/>
                        <a:buNone/>
                      </a:pPr>
                      <a:r>
                        <a:rPr lang="en-US" sz="2000"/>
                        <a:t>Engage with state/territory NBS programs to keep the site up-to date with accurate information.</a:t>
                      </a:r>
                    </a:p>
                  </a:txBody>
                  <a:tcPr marL="0" marR="10640" marT="53202" marB="53202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241123"/>
                  </a:ext>
                </a:extLst>
              </a:tr>
              <a:tr h="983704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chemeClr val="accent1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2</a:t>
                      </a:r>
                    </a:p>
                  </a:txBody>
                  <a:tcPr marL="106403" marR="106403" marT="53202" marB="53202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0" indent="0">
                        <a:buNone/>
                      </a:pPr>
                      <a:endParaRPr lang="en-US" sz="1900"/>
                    </a:p>
                  </a:txBody>
                  <a:tcPr marL="106403" marR="106403" marT="53202" marB="53202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2000"/>
                        </a:spcBef>
                        <a:buSzPct val="100000"/>
                        <a:buFont typeface="+mj-lt"/>
                        <a:buNone/>
                      </a:pPr>
                      <a:r>
                        <a:rPr lang="en-US" sz="2000"/>
                        <a:t>Conduct expert review of condition pages and add new condition pages, as needed.</a:t>
                      </a:r>
                    </a:p>
                  </a:txBody>
                  <a:tcPr marL="0" marR="10640" marT="53202" marB="53202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821740"/>
                  </a:ext>
                </a:extLst>
              </a:tr>
              <a:tr h="933985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chemeClr val="accent1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3</a:t>
                      </a:r>
                    </a:p>
                  </a:txBody>
                  <a:tcPr marL="106403" marR="106403" marT="53202" marB="53202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0" indent="0">
                        <a:buNone/>
                      </a:pPr>
                      <a:endParaRPr lang="en-US" sz="1900"/>
                    </a:p>
                  </a:txBody>
                  <a:tcPr marL="106403" marR="106403" marT="53202" marB="53202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2000"/>
                        </a:spcBef>
                        <a:buSzPct val="100000"/>
                        <a:buFont typeface="+mj-lt"/>
                        <a:buNone/>
                      </a:pPr>
                      <a:r>
                        <a:rPr lang="en-US" sz="2000"/>
                        <a:t>Use insights from website audiences to develop new content and website enhancements.</a:t>
                      </a:r>
                    </a:p>
                  </a:txBody>
                  <a:tcPr marL="0" marR="10640" marT="53202" marB="53202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664558"/>
                  </a:ext>
                </a:extLst>
              </a:tr>
              <a:tr h="1064034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chemeClr val="accent1"/>
                          </a:solidFill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4</a:t>
                      </a:r>
                    </a:p>
                  </a:txBody>
                  <a:tcPr marL="106403" marR="106403" marT="53202" marB="53202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0" indent="0">
                        <a:buNone/>
                      </a:pPr>
                      <a:endParaRPr lang="en-US" sz="1900"/>
                    </a:p>
                  </a:txBody>
                  <a:tcPr marL="106403" marR="106403" marT="53202" marB="53202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2000"/>
                        </a:spcBef>
                        <a:buSzPct val="100000"/>
                        <a:buFont typeface="+mj-lt"/>
                        <a:buNone/>
                      </a:pPr>
                      <a:r>
                        <a:rPr lang="en-US" sz="2000"/>
                        <a:t>Promote the site to parents, health care providers, and other key audiences.</a:t>
                      </a:r>
                    </a:p>
                  </a:txBody>
                  <a:tcPr marL="0" marR="10640" marT="53202" marB="53202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119982"/>
                  </a:ext>
                </a:extLst>
              </a:tr>
            </a:tbl>
          </a:graphicData>
        </a:graphic>
      </p:graphicFrame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263F551-AB68-C3C8-0142-4068EDFE4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02" y="4606032"/>
            <a:ext cx="583414" cy="583414"/>
          </a:xfrm>
          <a:prstGeom prst="rect">
            <a:avLst/>
          </a:prstGeom>
        </p:spPr>
      </p:pic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32DEB67-5A90-A7E4-BE49-DCD0B5A007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71" y="1706287"/>
            <a:ext cx="583415" cy="6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2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A68FDC-714E-83AC-46AF-D0B8A262A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C5699-48EC-4FC5-87B8-AC34BC1B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46FE8-BFB5-37B6-98B7-AB567AFCA1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Current and Future Site Enhancements</a:t>
            </a:r>
          </a:p>
        </p:txBody>
      </p:sp>
    </p:spTree>
    <p:extLst>
      <p:ext uri="{BB962C8B-B14F-4D97-AF65-F5344CB8AC3E}">
        <p14:creationId xmlns:p14="http://schemas.microsoft.com/office/powerpoint/2010/main" val="67707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EA93-D6A1-A817-44B6-DA8977A8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Redesigned Homepage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85EF59-34A0-FE8E-3E80-33A3725FE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276A5-6E61-5017-616D-4E43478D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F57184-28E0-DA93-CC1E-FA8F75A1E355}"/>
              </a:ext>
            </a:extLst>
          </p:cNvPr>
          <p:cNvSpPr txBox="1"/>
          <p:nvPr/>
        </p:nvSpPr>
        <p:spPr>
          <a:xfrm>
            <a:off x="1847908" y="1001375"/>
            <a:ext cx="414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Redesigned homepage navigation to help website users more easily find what they need.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CA15D4-6DB6-57DC-B2F6-30B1CD727BB3}"/>
              </a:ext>
            </a:extLst>
          </p:cNvPr>
          <p:cNvGrpSpPr/>
          <p:nvPr/>
        </p:nvGrpSpPr>
        <p:grpSpPr>
          <a:xfrm>
            <a:off x="1926927" y="1463039"/>
            <a:ext cx="3949217" cy="3419095"/>
            <a:chOff x="694790" y="2449959"/>
            <a:chExt cx="3949217" cy="34190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CF41FC-7852-A5BA-EB0F-BB0BFE25BE51}"/>
                </a:ext>
              </a:extLst>
            </p:cNvPr>
            <p:cNvSpPr/>
            <p:nvPr/>
          </p:nvSpPr>
          <p:spPr bwMode="auto">
            <a:xfrm>
              <a:off x="694790" y="2449960"/>
              <a:ext cx="3910346" cy="341909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84369" dist="63500" dir="1980000" sx="95000" sy="95000" algn="ctr" rotWithShape="0">
                <a:srgbClr val="000000">
                  <a:alpha val="86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4679E4A-42D4-C7AE-1382-C175398A294A}"/>
                </a:ext>
              </a:extLst>
            </p:cNvPr>
            <p:cNvGrpSpPr/>
            <p:nvPr/>
          </p:nvGrpSpPr>
          <p:grpSpPr>
            <a:xfrm>
              <a:off x="694791" y="2449959"/>
              <a:ext cx="3949216" cy="3348105"/>
              <a:chOff x="5966603" y="1804217"/>
              <a:chExt cx="3381058" cy="2866427"/>
            </a:xfrm>
            <a:effectLst>
              <a:outerShdw sx="1000" sy="1000" algn="ctr" rotWithShape="0">
                <a:srgbClr val="000000"/>
              </a:outerShdw>
            </a:effectLst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23634F1-7372-B8CB-9587-461B674C6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2621" r="1074"/>
              <a:stretch/>
            </p:blipFill>
            <p:spPr>
              <a:xfrm>
                <a:off x="5966603" y="1804217"/>
                <a:ext cx="3347780" cy="1482951"/>
              </a:xfrm>
              <a:prstGeom prst="rect">
                <a:avLst/>
              </a:prstGeom>
              <a:noFill/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2CA5EA3-F854-E985-DC85-6CA6E34CC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6604" y="3429000"/>
                <a:ext cx="3381057" cy="1241644"/>
              </a:xfrm>
              <a:prstGeom prst="rect">
                <a:avLst/>
              </a:prstGeom>
            </p:spPr>
          </p:pic>
        </p:grpSp>
      </p:grpSp>
      <p:pic>
        <p:nvPicPr>
          <p:cNvPr id="17" name="Picture 16" descr="A screenshot of a baby screening&#10;&#10;Description automatically generated">
            <a:extLst>
              <a:ext uri="{FF2B5EF4-FFF2-40B4-BE49-F238E27FC236}">
                <a16:creationId xmlns:a16="http://schemas.microsoft.com/office/drawing/2014/main" id="{5B349DA8-C8DB-3076-A9DC-400E39D33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1" b="27123"/>
          <a:stretch/>
        </p:blipFill>
        <p:spPr>
          <a:xfrm>
            <a:off x="5770539" y="2159665"/>
            <a:ext cx="3951236" cy="4061290"/>
          </a:xfrm>
          <a:prstGeom prst="rect">
            <a:avLst/>
          </a:prstGeom>
          <a:ln>
            <a:noFill/>
          </a:ln>
          <a:effectLst>
            <a:outerShdw blurRad="483652" dist="224339" dir="3655597" sx="95288" sy="95288" algn="tl" rotWithShape="0">
              <a:srgbClr val="333333">
                <a:alpha val="86000"/>
              </a:srgbClr>
            </a:outerShdw>
          </a:effectLst>
        </p:spPr>
      </p:pic>
      <p:pic>
        <p:nvPicPr>
          <p:cNvPr id="18" name="Picture 17" descr="A blue and white curved object&#10;&#10;Description automatically generated">
            <a:extLst>
              <a:ext uri="{FF2B5EF4-FFF2-40B4-BE49-F238E27FC236}">
                <a16:creationId xmlns:a16="http://schemas.microsoft.com/office/drawing/2014/main" id="{E97A7A26-A146-D4BE-2D5A-7A5F609D6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 flipH="1">
            <a:off x="6064827" y="1693561"/>
            <a:ext cx="679037" cy="2355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8F338E-A299-5760-DC8E-BA5C5494AE11}"/>
              </a:ext>
            </a:extLst>
          </p:cNvPr>
          <p:cNvSpPr/>
          <p:nvPr/>
        </p:nvSpPr>
        <p:spPr bwMode="auto">
          <a:xfrm>
            <a:off x="2329597" y="1452851"/>
            <a:ext cx="3952818" cy="33661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266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992E82-6AD7-FD46-0BE9-204B0F12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152454"/>
            <a:ext cx="11789664" cy="1295400"/>
          </a:xfrm>
        </p:spPr>
        <p:txBody>
          <a:bodyPr anchor="t"/>
          <a:lstStyle/>
          <a:p>
            <a:r>
              <a:rPr lang="en-US"/>
              <a:t>Highlighted Main Messages on Key Pages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E177B-8765-629F-08B2-C7A00390A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D55AAD-E410-8ECF-9771-3491E307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80C092-D8E4-A8BB-9FAA-138FB41C1A48}"/>
              </a:ext>
            </a:extLst>
          </p:cNvPr>
          <p:cNvSpPr txBox="1"/>
          <p:nvPr/>
        </p:nvSpPr>
        <p:spPr>
          <a:xfrm>
            <a:off x="2470235" y="1132964"/>
            <a:ext cx="7108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Developed main messages to highlight what the website user is expected to learn or do on the page. </a:t>
            </a:r>
          </a:p>
        </p:txBody>
      </p:sp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6DCD84F-F2F2-BF50-C46F-86FB6816A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85" y="2051808"/>
            <a:ext cx="6965711" cy="3894720"/>
          </a:xfrm>
          <a:prstGeom prst="rect">
            <a:avLst/>
          </a:prstGeom>
          <a:ln>
            <a:noFill/>
          </a:ln>
          <a:effectLst>
            <a:outerShdw blurRad="482600" dist="114300" dir="1980000" sx="98000" sy="98000" algn="tl" rotWithShape="0">
              <a:srgbClr val="333333">
                <a:alpha val="83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8177419-9DB3-2AAC-450A-934B24EBA1AE}"/>
              </a:ext>
            </a:extLst>
          </p:cNvPr>
          <p:cNvSpPr/>
          <p:nvPr/>
        </p:nvSpPr>
        <p:spPr bwMode="auto">
          <a:xfrm>
            <a:off x="3122761" y="3312543"/>
            <a:ext cx="6107501" cy="1639019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92D050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48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1CFBC1-0996-28D4-A996-56F08F17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Visual Enhancements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01E3A-F6C5-A34C-2BFB-BD7DC9194D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586809-5CEB-1B15-ABB8-80A59026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pic>
        <p:nvPicPr>
          <p:cNvPr id="10" name="Picture 9" descr="A close-up of a book&#10;&#10;Description automatically generated">
            <a:extLst>
              <a:ext uri="{FF2B5EF4-FFF2-40B4-BE49-F238E27FC236}">
                <a16:creationId xmlns:a16="http://schemas.microsoft.com/office/drawing/2014/main" id="{52937ADB-70A3-E5A6-7F79-233F16856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0"/>
          <a:stretch/>
        </p:blipFill>
        <p:spPr>
          <a:xfrm>
            <a:off x="303482" y="1170689"/>
            <a:ext cx="5674623" cy="2230263"/>
          </a:xfrm>
          <a:prstGeom prst="rect">
            <a:avLst/>
          </a:prstGeom>
          <a:ln>
            <a:noFill/>
          </a:ln>
          <a:effectLst>
            <a:outerShdw blurRad="250590" dist="122792" dir="1962482" sx="97000" sy="97000" algn="tl" rotWithShape="0">
              <a:srgbClr val="333333">
                <a:alpha val="84000"/>
              </a:srgbClr>
            </a:outerShdw>
          </a:effectLst>
        </p:spPr>
      </p:pic>
      <p:pic>
        <p:nvPicPr>
          <p:cNvPr id="14" name="Picture 13" descr="A person holding a baby&#10;&#10;Description automatically generated">
            <a:extLst>
              <a:ext uri="{FF2B5EF4-FFF2-40B4-BE49-F238E27FC236}">
                <a16:creationId xmlns:a16="http://schemas.microsoft.com/office/drawing/2014/main" id="{E5EBF319-DBD0-129D-15C0-762087AA4D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" t="-348" r="-1224" b="348"/>
          <a:stretch/>
        </p:blipFill>
        <p:spPr>
          <a:xfrm>
            <a:off x="303482" y="3676713"/>
            <a:ext cx="5710220" cy="2294638"/>
          </a:xfrm>
          <a:prstGeom prst="rect">
            <a:avLst/>
          </a:prstGeom>
          <a:ln>
            <a:noFill/>
          </a:ln>
          <a:effectLst>
            <a:outerShdw blurRad="250590" dist="122792" dir="1962482" sx="97000" sy="97000" algn="tl" rotWithShape="0">
              <a:srgbClr val="333333">
                <a:alpha val="84000"/>
              </a:srgbClr>
            </a:outerShdw>
          </a:effectLst>
        </p:spPr>
      </p:pic>
      <p:pic>
        <p:nvPicPr>
          <p:cNvPr id="16" name="Picture 15" descr="A person and a child looking at a computer&#10;&#10;Description automatically generated">
            <a:extLst>
              <a:ext uri="{FF2B5EF4-FFF2-40B4-BE49-F238E27FC236}">
                <a16:creationId xmlns:a16="http://schemas.microsoft.com/office/drawing/2014/main" id="{795E69F5-26BC-6F5E-A2E2-8A2A4858B5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"/>
          <a:stretch/>
        </p:blipFill>
        <p:spPr>
          <a:xfrm>
            <a:off x="6213897" y="3676713"/>
            <a:ext cx="5414272" cy="2294638"/>
          </a:xfrm>
          <a:prstGeom prst="rect">
            <a:avLst/>
          </a:prstGeom>
          <a:ln>
            <a:noFill/>
          </a:ln>
          <a:effectLst>
            <a:outerShdw blurRad="250590" dist="122792" dir="1962482" sx="97000" sy="97000" algn="tl" rotWithShape="0">
              <a:srgbClr val="333333">
                <a:alpha val="84000"/>
              </a:srgbClr>
            </a:outerShdw>
          </a:effectLst>
        </p:spPr>
      </p:pic>
      <p:pic>
        <p:nvPicPr>
          <p:cNvPr id="18" name="Picture 17" descr="A person holding a baby&#10;&#10;Description automatically generated">
            <a:extLst>
              <a:ext uri="{FF2B5EF4-FFF2-40B4-BE49-F238E27FC236}">
                <a16:creationId xmlns:a16="http://schemas.microsoft.com/office/drawing/2014/main" id="{D9C5DF88-8D50-A4CA-9896-2F216DBC31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b="10996"/>
          <a:stretch/>
        </p:blipFill>
        <p:spPr>
          <a:xfrm>
            <a:off x="6213897" y="1170688"/>
            <a:ext cx="5389741" cy="2230263"/>
          </a:xfrm>
          <a:prstGeom prst="rect">
            <a:avLst/>
          </a:prstGeom>
          <a:ln>
            <a:noFill/>
          </a:ln>
          <a:effectLst>
            <a:outerShdw blurRad="241300" dist="114300" dir="1980000" sx="97000" sy="97000" algn="tl" rotWithShape="0">
              <a:srgbClr val="333333">
                <a:alpha val="84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4521AC-A4D3-2590-5935-3B1AEAECDB99}"/>
              </a:ext>
            </a:extLst>
          </p:cNvPr>
          <p:cNvSpPr txBox="1"/>
          <p:nvPr/>
        </p:nvSpPr>
        <p:spPr>
          <a:xfrm>
            <a:off x="6837508" y="692080"/>
            <a:ext cx="4142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Added photographs to increase engagement on the site.</a:t>
            </a:r>
          </a:p>
        </p:txBody>
      </p:sp>
    </p:spTree>
    <p:extLst>
      <p:ext uri="{BB962C8B-B14F-4D97-AF65-F5344CB8AC3E}">
        <p14:creationId xmlns:p14="http://schemas.microsoft.com/office/powerpoint/2010/main" val="1289946435"/>
      </p:ext>
    </p:extLst>
  </p:cSld>
  <p:clrMapOvr>
    <a:masterClrMapping/>
  </p:clrMapOvr>
</p:sld>
</file>

<file path=ppt/theme/theme1.xml><?xml version="1.0" encoding="utf-8"?>
<a:theme xmlns:a="http://schemas.openxmlformats.org/drawingml/2006/main" name="RTI Corporate (White)">
  <a:themeElements>
    <a:clrScheme name="RTI New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4E96"/>
      </a:accent1>
      <a:accent2>
        <a:srgbClr val="00A3E0"/>
      </a:accent2>
      <a:accent3>
        <a:srgbClr val="68478D"/>
      </a:accent3>
      <a:accent4>
        <a:srgbClr val="83BD00"/>
      </a:accent4>
      <a:accent5>
        <a:srgbClr val="FFC845"/>
      </a:accent5>
      <a:accent6>
        <a:srgbClr val="FF595D"/>
      </a:accent6>
      <a:hlink>
        <a:srgbClr val="0045C7"/>
      </a:hlink>
      <a:folHlink>
        <a:srgbClr val="5D6E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TI_PPT_wide  -  Read-Only" id="{4481E5B8-7E94-40C7-B7D5-E1B64E4CEF56}" vid="{267B77B3-5886-4EE5-A890-0FA1407046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0e1981e-9eb6-491a-bd1f-ac8524ebb280">
      <UserInfo>
        <DisplayName>Reynolds, Lauren</DisplayName>
        <AccountId>58</AccountId>
        <AccountType/>
      </UserInfo>
    </SharedWithUsers>
    <lcf76f155ced4ddcb4097134ff3c332f xmlns="1cde6a53-f166-4376-8841-92a241863cba">
      <Terms xmlns="http://schemas.microsoft.com/office/infopath/2007/PartnerControls"/>
    </lcf76f155ced4ddcb4097134ff3c332f>
    <TaxCatchAll xmlns="a0e1981e-9eb6-491a-bd1f-ac8524ebb28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194F77FA64045AFF17DE8948023F1" ma:contentTypeVersion="14" ma:contentTypeDescription="Create a new document." ma:contentTypeScope="" ma:versionID="e00d3719857fa4b3f300239a8a3bc1c3">
  <xsd:schema xmlns:xsd="http://www.w3.org/2001/XMLSchema" xmlns:xs="http://www.w3.org/2001/XMLSchema" xmlns:p="http://schemas.microsoft.com/office/2006/metadata/properties" xmlns:ns2="1cde6a53-f166-4376-8841-92a241863cba" xmlns:ns3="a0e1981e-9eb6-491a-bd1f-ac8524ebb280" targetNamespace="http://schemas.microsoft.com/office/2006/metadata/properties" ma:root="true" ma:fieldsID="de2a72df06f7f4dbd546b6f2fec5a3bd" ns2:_="" ns3:_="">
    <xsd:import namespace="1cde6a53-f166-4376-8841-92a241863cba"/>
    <xsd:import namespace="a0e1981e-9eb6-491a-bd1f-ac8524ebb2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e6a53-f166-4376-8841-92a241863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3b40f3a-84d0-4acf-ad34-a39173ff9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1981e-9eb6-491a-bd1f-ac8524ebb28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7026701-475a-4a56-984d-f4e028446ce6}" ma:internalName="TaxCatchAll" ma:showField="CatchAllData" ma:web="a0e1981e-9eb6-491a-bd1f-ac8524ebb2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B1CFE9-E484-4907-BCC1-93EC994B7D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BDBF47-67FB-471E-8E7A-48911A88B0EB}">
  <ds:schemaRefs>
    <ds:schemaRef ds:uri="1cde6a53-f166-4376-8841-92a241863cba"/>
    <ds:schemaRef ds:uri="a0e1981e-9eb6-491a-bd1f-ac8524ebb2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774193-EA33-459B-87F8-B024BCD84C52}">
  <ds:schemaRefs>
    <ds:schemaRef ds:uri="1cde6a53-f166-4376-8841-92a241863cba"/>
    <ds:schemaRef ds:uri="a0e1981e-9eb6-491a-bd1f-ac8524ebb2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RTI Corporate (White)</vt:lpstr>
      <vt:lpstr>The Newborn Screening Information Center (NBSIC)</vt:lpstr>
      <vt:lpstr>Meet the RTI Team </vt:lpstr>
      <vt:lpstr>The Newborn Screening Information Center (NBSIC)</vt:lpstr>
      <vt:lpstr>Explore the Site: newbornscreening.hrsa.gov</vt:lpstr>
      <vt:lpstr>Our Goals:  </vt:lpstr>
      <vt:lpstr>Current and Future Site Enhancements</vt:lpstr>
      <vt:lpstr>Redesigned Homepage</vt:lpstr>
      <vt:lpstr>Highlighted Main Messages on Key Pages</vt:lpstr>
      <vt:lpstr>Visual Enhancements</vt:lpstr>
      <vt:lpstr>Reorganized Resources Page</vt:lpstr>
      <vt:lpstr>New Resource: Out-of-Range Communication Guide for Providers</vt:lpstr>
      <vt:lpstr>Future Enhancements (English and Spanish)</vt:lpstr>
      <vt:lpstr>Promotion Activities</vt:lpstr>
      <vt:lpstr>Visit the Newborn Screening Information Center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Molly</dc:creator>
  <cp:revision>1</cp:revision>
  <dcterms:created xsi:type="dcterms:W3CDTF">2022-11-30T14:10:53Z</dcterms:created>
  <dcterms:modified xsi:type="dcterms:W3CDTF">2024-11-07T16:40:50Z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0x010100A7F194F77FA64045AFF17DE8948023F1</vt:lpwstr>
  </property>
  <property fmtid="{D5CDD505-2E9C-101B-9397-08002B2CF9AE}" pid="3" name="MediaServiceImageTags">
    <vt:lpwstr/>
  </property>
  <property fmtid="{D5CDD505-2E9C-101B-9397-08002B2CF9AE}" pid="4" name="Order">
    <vt:r8>155900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