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3" r:id="rId5"/>
    <p:sldMasterId id="2147483704" r:id="rId6"/>
  </p:sldMasterIdLst>
  <p:notesMasterIdLst>
    <p:notesMasterId r:id="rId16"/>
  </p:notesMasterIdLst>
  <p:sldIdLst>
    <p:sldId id="263" r:id="rId7"/>
    <p:sldId id="265" r:id="rId8"/>
    <p:sldId id="2140755502" r:id="rId9"/>
    <p:sldId id="2140755335" r:id="rId10"/>
    <p:sldId id="2140755501" r:id="rId11"/>
    <p:sldId id="2147376890" r:id="rId12"/>
    <p:sldId id="2140755504" r:id="rId13"/>
    <p:sldId id="2140755505" r:id="rId14"/>
    <p:sldId id="2140755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shall, Valerie (HHS/OASH)" initials="MV(" lastIdx="14" clrIdx="0">
    <p:extLst>
      <p:ext uri="{19B8F6BF-5375-455C-9EA6-DF929625EA0E}">
        <p15:presenceInfo xmlns:p15="http://schemas.microsoft.com/office/powerpoint/2012/main" userId="S::Valerie.Marshall@hhs.gov::e03c772b-66bb-4bcf-8cf0-0723af684df2" providerId="AD"/>
      </p:ext>
    </p:extLst>
  </p:cmAuthor>
  <p:cmAuthor id="2" name="Kim, David (HHS/OASH)" initials="KD(" lastIdx="15" clrIdx="1">
    <p:extLst>
      <p:ext uri="{19B8F6BF-5375-455C-9EA6-DF929625EA0E}">
        <p15:presenceInfo xmlns:p15="http://schemas.microsoft.com/office/powerpoint/2012/main" userId="S::David.Kim@hhs.gov::14f7976d-f15e-4181-b4a7-71e60a1bda93" providerId="AD"/>
      </p:ext>
    </p:extLst>
  </p:cmAuthor>
  <p:cmAuthor id="3" name="Farrall, Susan (HHS/OASH)" initials="FS(" lastIdx="9" clrIdx="2">
    <p:extLst>
      <p:ext uri="{19B8F6BF-5375-455C-9EA6-DF929625EA0E}">
        <p15:presenceInfo xmlns:p15="http://schemas.microsoft.com/office/powerpoint/2012/main" userId="S::Susan.Farrall@hhs.gov::9b08aa26-e695-4afe-b359-90fe8282ec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138" autoAdjust="0"/>
  </p:normalViewPr>
  <p:slideViewPr>
    <p:cSldViewPr snapToGrid="0">
      <p:cViewPr varScale="1">
        <p:scale>
          <a:sx n="65" d="100"/>
          <a:sy n="65" d="100"/>
        </p:scale>
        <p:origin x="69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D4D4C-2719-4109-BCC2-217201717A32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F6FFD06-650E-4F77-B47F-B66EDD675A04}">
      <dgm:prSet phldrT="[Text]" custT="1"/>
      <dgm:spPr>
        <a:xfrm>
          <a:off x="64415" y="641871"/>
          <a:ext cx="4047249" cy="4719501"/>
        </a:xfrm>
        <a:prstGeom prst="homePlate">
          <a:avLst>
            <a:gd name="adj" fmla="val 25000"/>
          </a:avLst>
        </a:prstGeom>
        <a:solidFill>
          <a:srgbClr val="0B8D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endParaRPr lang="en-US" sz="1600" u="sng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>
            <a:buNone/>
          </a:pPr>
          <a:r>
            <a:rPr lang="en-US" sz="1600" u="sng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January 2021</a:t>
          </a:r>
        </a:p>
      </dgm:t>
    </dgm:pt>
    <dgm:pt modelId="{D6868E3F-EE74-4421-BC82-F5AD32856DCD}" type="parTrans" cxnId="{D4500528-0DD1-4663-ADAB-39D10649F324}">
      <dgm:prSet/>
      <dgm:spPr/>
      <dgm:t>
        <a:bodyPr/>
        <a:lstStyle/>
        <a:p>
          <a:endParaRPr lang="en-US"/>
        </a:p>
      </dgm:t>
    </dgm:pt>
    <dgm:pt modelId="{3CF34D98-D09C-40C2-993E-36F5BA39B2A0}" type="sibTrans" cxnId="{D4500528-0DD1-4663-ADAB-39D10649F324}">
      <dgm:prSet/>
      <dgm:spPr/>
      <dgm:t>
        <a:bodyPr/>
        <a:lstStyle/>
        <a:p>
          <a:endParaRPr lang="en-US"/>
        </a:p>
      </dgm:t>
    </dgm:pt>
    <dgm:pt modelId="{1DCF0344-A3E7-4AFA-A5A0-93B71D8BC18F}">
      <dgm:prSet phldrT="[Text]" custT="1"/>
      <dgm:spPr>
        <a:xfrm>
          <a:off x="5020909" y="2589886"/>
          <a:ext cx="1345782" cy="1375602"/>
        </a:xfrm>
        <a:prstGeom prst="chevron">
          <a:avLst>
            <a:gd name="adj" fmla="val 25000"/>
          </a:avLst>
        </a:prstGeom>
        <a:blipFill rotWithShape="0">
          <a:blip xmlns:r="http://schemas.openxmlformats.org/officeDocument/2006/relationships" r:embed="rId1"/>
          <a:srcRect/>
          <a:stretch>
            <a:fillRect t="-15000" b="-15000"/>
          </a:stretch>
        </a:blip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endParaRPr lang="en-US" sz="1600" u="sng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>
            <a:buNone/>
          </a:pPr>
          <a:r>
            <a:rPr lang="en-US" sz="1600" u="sng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May 2022</a:t>
          </a:r>
        </a:p>
      </dgm:t>
    </dgm:pt>
    <dgm:pt modelId="{6DBEE842-7F79-412D-A144-8C3F66E7EFA9}" type="parTrans" cxnId="{136492CE-D676-41E8-8B39-6344E3395F2B}">
      <dgm:prSet/>
      <dgm:spPr/>
      <dgm:t>
        <a:bodyPr/>
        <a:lstStyle/>
        <a:p>
          <a:endParaRPr lang="en-US"/>
        </a:p>
      </dgm:t>
    </dgm:pt>
    <dgm:pt modelId="{3D188896-3929-4300-904A-6C816A1ED79C}" type="sibTrans" cxnId="{136492CE-D676-41E8-8B39-6344E3395F2B}">
      <dgm:prSet/>
      <dgm:spPr/>
      <dgm:t>
        <a:bodyPr/>
        <a:lstStyle/>
        <a:p>
          <a:endParaRPr lang="en-US"/>
        </a:p>
      </dgm:t>
    </dgm:pt>
    <dgm:pt modelId="{25045F89-3359-4CC6-A3FB-C6D349273320}">
      <dgm:prSet phldrT="[Text]" custT="1"/>
      <dgm:spPr>
        <a:xfrm>
          <a:off x="5020909" y="2589886"/>
          <a:ext cx="1345782" cy="1375602"/>
        </a:xfrm>
        <a:prstGeom prst="chevron">
          <a:avLst>
            <a:gd name="adj" fmla="val 25000"/>
          </a:avLst>
        </a:prstGeom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160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Federal</a:t>
          </a:r>
        </a:p>
      </dgm:t>
    </dgm:pt>
    <dgm:pt modelId="{42092EA1-0395-4693-BA81-F34F6313905F}" type="parTrans" cxnId="{F609EF87-653D-4D43-A0C0-D0BD95D6D209}">
      <dgm:prSet/>
      <dgm:spPr/>
      <dgm:t>
        <a:bodyPr/>
        <a:lstStyle/>
        <a:p>
          <a:endParaRPr lang="en-US"/>
        </a:p>
      </dgm:t>
    </dgm:pt>
    <dgm:pt modelId="{6650051F-61C4-497C-B204-92AD1342AC8A}" type="sibTrans" cxnId="{F609EF87-653D-4D43-A0C0-D0BD95D6D209}">
      <dgm:prSet/>
      <dgm:spPr/>
      <dgm:t>
        <a:bodyPr/>
        <a:lstStyle/>
        <a:p>
          <a:endParaRPr lang="en-US"/>
        </a:p>
      </dgm:t>
    </dgm:pt>
    <dgm:pt modelId="{1720F77B-DD21-4C31-8A60-FF3CA19A1AFE}">
      <dgm:prSet phldrT="[Text]" custT="1"/>
      <dgm:spPr>
        <a:xfrm>
          <a:off x="3366923" y="554224"/>
          <a:ext cx="4440061" cy="4879379"/>
        </a:xfrm>
        <a:prstGeom prst="chevron">
          <a:avLst>
            <a:gd name="adj" fmla="val 25000"/>
          </a:avLst>
        </a:prstGeom>
        <a:solidFill>
          <a:srgbClr val="0B8D93">
            <a:hueOff val="2294132"/>
            <a:satOff val="9291"/>
            <a:lumOff val="-10589"/>
            <a:alphaOff val="0"/>
          </a:srgbClr>
        </a:solidFill>
        <a:ln w="762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u="sng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February 2023</a:t>
          </a:r>
        </a:p>
      </dgm:t>
    </dgm:pt>
    <dgm:pt modelId="{7EF1EAB2-DA08-4518-8496-5BC5127A7F77}" type="parTrans" cxnId="{C5489F38-33BB-4797-B8F2-396E6FB5BC5F}">
      <dgm:prSet/>
      <dgm:spPr/>
      <dgm:t>
        <a:bodyPr/>
        <a:lstStyle/>
        <a:p>
          <a:endParaRPr lang="en-US"/>
        </a:p>
      </dgm:t>
    </dgm:pt>
    <dgm:pt modelId="{8B34B75B-EDF7-433B-ABE8-4AEAD3953798}" type="sibTrans" cxnId="{C5489F38-33BB-4797-B8F2-396E6FB5BC5F}">
      <dgm:prSet/>
      <dgm:spPr/>
      <dgm:t>
        <a:bodyPr/>
        <a:lstStyle/>
        <a:p>
          <a:endParaRPr lang="en-US"/>
        </a:p>
      </dgm:t>
    </dgm:pt>
    <dgm:pt modelId="{290AD8CE-7CF0-4D8E-BE51-36523578C3CD}">
      <dgm:prSet phldrT="[Text]" custT="1"/>
      <dgm:spPr>
        <a:xfrm>
          <a:off x="3366923" y="554224"/>
          <a:ext cx="4440061" cy="4879379"/>
        </a:xfrm>
        <a:prstGeom prst="chevron">
          <a:avLst>
            <a:gd name="adj" fmla="val 25000"/>
          </a:avLst>
        </a:prstGeom>
        <a:solidFill>
          <a:srgbClr val="0B8D93">
            <a:hueOff val="2294132"/>
            <a:satOff val="9291"/>
            <a:lumOff val="-10589"/>
            <a:alphaOff val="0"/>
          </a:srgbClr>
        </a:solidFill>
        <a:ln w="762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Federal Implementation</a:t>
          </a:r>
        </a:p>
      </dgm:t>
    </dgm:pt>
    <dgm:pt modelId="{02A1714A-1748-49FD-9FB7-1F7935F6017D}" type="parTrans" cxnId="{03754EDB-AC03-429A-99DC-34C0C5E844E5}">
      <dgm:prSet/>
      <dgm:spPr/>
      <dgm:t>
        <a:bodyPr/>
        <a:lstStyle/>
        <a:p>
          <a:endParaRPr lang="en-US"/>
        </a:p>
      </dgm:t>
    </dgm:pt>
    <dgm:pt modelId="{FB531A4E-A50C-4B33-981E-464F70754669}" type="sibTrans" cxnId="{03754EDB-AC03-429A-99DC-34C0C5E844E5}">
      <dgm:prSet/>
      <dgm:spPr/>
      <dgm:t>
        <a:bodyPr/>
        <a:lstStyle/>
        <a:p>
          <a:endParaRPr lang="en-US"/>
        </a:p>
      </dgm:t>
    </dgm:pt>
    <dgm:pt modelId="{9897446C-667F-4C41-8C1E-03FFB2264FA8}">
      <dgm:prSet phldrT="[Text]" custT="1"/>
      <dgm:spPr>
        <a:xfrm>
          <a:off x="64415" y="641871"/>
          <a:ext cx="4047249" cy="4719501"/>
        </a:xfrm>
        <a:prstGeom prst="homePlate">
          <a:avLst>
            <a:gd name="adj" fmla="val 25000"/>
          </a:avLst>
        </a:prstGeom>
        <a:solidFill>
          <a:srgbClr val="0B8D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FontTx/>
            <a:buNone/>
          </a:pPr>
          <a:r>
            <a:rPr lang="en-US" sz="16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National Strategic Plan</a:t>
          </a:r>
        </a:p>
      </dgm:t>
    </dgm:pt>
    <dgm:pt modelId="{1FC3C2D7-4E65-44DC-81DE-85E68E7E97D1}" type="sibTrans" cxnId="{1F14C2F6-42D8-40C3-BB33-455258D0DB13}">
      <dgm:prSet/>
      <dgm:spPr/>
      <dgm:t>
        <a:bodyPr/>
        <a:lstStyle/>
        <a:p>
          <a:endParaRPr lang="en-US"/>
        </a:p>
      </dgm:t>
    </dgm:pt>
    <dgm:pt modelId="{3665905B-2F46-4B24-9584-A0BEB89C36DC}" type="parTrans" cxnId="{1F14C2F6-42D8-40C3-BB33-455258D0DB13}">
      <dgm:prSet/>
      <dgm:spPr/>
      <dgm:t>
        <a:bodyPr/>
        <a:lstStyle/>
        <a:p>
          <a:endParaRPr lang="en-US"/>
        </a:p>
      </dgm:t>
    </dgm:pt>
    <dgm:pt modelId="{A0E1EA42-AE9D-4C23-83C3-B632AC9BE1F9}">
      <dgm:prSet phldrT="[Text]" custT="1"/>
      <dgm:spPr>
        <a:xfrm>
          <a:off x="5020909" y="2589886"/>
          <a:ext cx="1345782" cy="1375602"/>
        </a:xfrm>
        <a:prstGeom prst="chevron">
          <a:avLst>
            <a:gd name="adj" fmla="val 25000"/>
          </a:avLst>
        </a:prstGeom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160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Implementation</a:t>
          </a:r>
        </a:p>
      </dgm:t>
    </dgm:pt>
    <dgm:pt modelId="{B027BE38-2BD7-463A-BD4A-7F07ACD1C9C3}" type="parTrans" cxnId="{E1948C81-EBE9-4C63-A3B2-20B0FF26AE49}">
      <dgm:prSet/>
      <dgm:spPr/>
      <dgm:t>
        <a:bodyPr/>
        <a:lstStyle/>
        <a:p>
          <a:endParaRPr lang="en-US"/>
        </a:p>
      </dgm:t>
    </dgm:pt>
    <dgm:pt modelId="{022157D9-FCB0-4551-9B80-7B134A9C1532}" type="sibTrans" cxnId="{E1948C81-EBE9-4C63-A3B2-20B0FF26AE49}">
      <dgm:prSet/>
      <dgm:spPr/>
      <dgm:t>
        <a:bodyPr/>
        <a:lstStyle/>
        <a:p>
          <a:endParaRPr lang="en-US"/>
        </a:p>
      </dgm:t>
    </dgm:pt>
    <dgm:pt modelId="{AB353145-FE75-46A9-9F2E-161E7C3E1740}">
      <dgm:prSet phldrT="[Text]" custT="1"/>
      <dgm:spPr>
        <a:xfrm>
          <a:off x="5020909" y="2589886"/>
          <a:ext cx="1345782" cy="1375602"/>
        </a:xfrm>
        <a:prstGeom prst="chevron">
          <a:avLst>
            <a:gd name="adj" fmla="val 25000"/>
          </a:avLst>
        </a:prstGeom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160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Plan</a:t>
          </a:r>
        </a:p>
      </dgm:t>
    </dgm:pt>
    <dgm:pt modelId="{C7E26AB9-2077-4153-83DA-F5F06932FBBB}" type="parTrans" cxnId="{CEB4B01D-D21D-4605-B113-BEA11643EDE4}">
      <dgm:prSet/>
      <dgm:spPr/>
      <dgm:t>
        <a:bodyPr/>
        <a:lstStyle/>
        <a:p>
          <a:endParaRPr lang="en-US"/>
        </a:p>
      </dgm:t>
    </dgm:pt>
    <dgm:pt modelId="{C808681F-CF27-4769-A197-1B695154242E}" type="sibTrans" cxnId="{CEB4B01D-D21D-4605-B113-BEA11643EDE4}">
      <dgm:prSet/>
      <dgm:spPr/>
      <dgm:t>
        <a:bodyPr/>
        <a:lstStyle/>
        <a:p>
          <a:endParaRPr lang="en-US"/>
        </a:p>
      </dgm:t>
    </dgm:pt>
    <dgm:pt modelId="{607979F2-7928-4738-AB03-AF5B41E42290}">
      <dgm:prSet phldrT="[Text]" custT="1"/>
      <dgm:spPr>
        <a:xfrm>
          <a:off x="3366923" y="554224"/>
          <a:ext cx="4440061" cy="4879379"/>
        </a:xfrm>
        <a:prstGeom prst="chevron">
          <a:avLst>
            <a:gd name="adj" fmla="val 25000"/>
          </a:avLst>
        </a:prstGeom>
        <a:solidFill>
          <a:srgbClr val="0B8D93">
            <a:hueOff val="2294132"/>
            <a:satOff val="9291"/>
            <a:lumOff val="-10589"/>
            <a:alphaOff val="0"/>
          </a:srgbClr>
        </a:solidFill>
        <a:ln w="762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Plan</a:t>
          </a:r>
        </a:p>
      </dgm:t>
    </dgm:pt>
    <dgm:pt modelId="{F1803C04-08C8-4C0E-AF5A-70D8D5E6E0E4}" type="parTrans" cxnId="{51AD7BCE-6B23-417A-A943-CDF72A6D2942}">
      <dgm:prSet/>
      <dgm:spPr/>
      <dgm:t>
        <a:bodyPr/>
        <a:lstStyle/>
        <a:p>
          <a:endParaRPr lang="en-US"/>
        </a:p>
      </dgm:t>
    </dgm:pt>
    <dgm:pt modelId="{5278D0CB-F562-4E30-A6DC-8FBDA2FC93F2}" type="sibTrans" cxnId="{51AD7BCE-6B23-417A-A943-CDF72A6D2942}">
      <dgm:prSet/>
      <dgm:spPr/>
      <dgm:t>
        <a:bodyPr/>
        <a:lstStyle/>
        <a:p>
          <a:endParaRPr lang="en-US"/>
        </a:p>
      </dgm:t>
    </dgm:pt>
    <dgm:pt modelId="{E783EABA-52EA-487F-A382-B183DFCDA651}">
      <dgm:prSet custT="1"/>
      <dgm:spPr>
        <a:xfrm>
          <a:off x="7175092" y="519840"/>
          <a:ext cx="4120865" cy="4870854"/>
        </a:xfrm>
        <a:prstGeom prst="chevron">
          <a:avLst>
            <a:gd name="adj" fmla="val 25000"/>
          </a:avLst>
        </a:prstGeom>
        <a:solidFill>
          <a:srgbClr val="0B8D93">
            <a:hueOff val="3441197"/>
            <a:satOff val="13937"/>
            <a:lumOff val="-15884"/>
            <a:alphaOff val="0"/>
          </a:srgbClr>
        </a:solidFill>
        <a:ln w="762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i="0" u="none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F66AD76-9866-430E-9CC4-FB6FD8BD3030}" type="sibTrans" cxnId="{68C8417F-065E-48B3-AC0E-8313026AD445}">
      <dgm:prSet/>
      <dgm:spPr/>
      <dgm:t>
        <a:bodyPr/>
        <a:lstStyle/>
        <a:p>
          <a:endParaRPr lang="en-US"/>
        </a:p>
      </dgm:t>
    </dgm:pt>
    <dgm:pt modelId="{278BF5CA-A190-4D3C-B4FA-B51990A96A55}" type="parTrans" cxnId="{68C8417F-065E-48B3-AC0E-8313026AD445}">
      <dgm:prSet/>
      <dgm:spPr/>
      <dgm:t>
        <a:bodyPr/>
        <a:lstStyle/>
        <a:p>
          <a:endParaRPr lang="en-US"/>
        </a:p>
      </dgm:t>
    </dgm:pt>
    <dgm:pt modelId="{5FD31926-4FFD-481D-8846-62F55B58E000}" type="pres">
      <dgm:prSet presAssocID="{6BED4D4C-2719-4109-BCC2-217201717A32}" presName="Name0" presStyleCnt="0">
        <dgm:presLayoutVars>
          <dgm:dir/>
          <dgm:resizeHandles val="exact"/>
        </dgm:presLayoutVars>
      </dgm:prSet>
      <dgm:spPr/>
    </dgm:pt>
    <dgm:pt modelId="{7F64E0F2-C775-4998-A599-25EC7DA4D8B0}" type="pres">
      <dgm:prSet presAssocID="{6F6FFD06-650E-4F77-B47F-B66EDD675A04}" presName="parAndChTx" presStyleLbl="node1" presStyleIdx="0" presStyleCnt="4" custScaleX="91153" custScaleY="132867" custLinFactNeighborX="6914" custLinFactNeighborY="217">
        <dgm:presLayoutVars>
          <dgm:bulletEnabled val="1"/>
        </dgm:presLayoutVars>
      </dgm:prSet>
      <dgm:spPr/>
    </dgm:pt>
    <dgm:pt modelId="{692A56E8-B6FA-42DC-BB31-3E04481DBDE7}" type="pres">
      <dgm:prSet presAssocID="{3CF34D98-D09C-40C2-993E-36F5BA39B2A0}" presName="parAndChSpace" presStyleCnt="0"/>
      <dgm:spPr/>
    </dgm:pt>
    <dgm:pt modelId="{2CAB97A6-C99E-493B-A209-D04DC163FE0A}" type="pres">
      <dgm:prSet presAssocID="{1DCF0344-A3E7-4AFA-A5A0-93B71D8BC18F}" presName="parAndChTx" presStyleLbl="node1" presStyleIdx="1" presStyleCnt="4" custScaleX="30310" custScaleY="38727" custLinFactX="21861" custLinFactNeighborX="100000" custLinFactNeighborY="7989">
        <dgm:presLayoutVars>
          <dgm:bulletEnabled val="1"/>
        </dgm:presLayoutVars>
      </dgm:prSet>
      <dgm:spPr/>
    </dgm:pt>
    <dgm:pt modelId="{C46D6698-8C8D-40D8-BE0D-793A0BA71FBB}" type="pres">
      <dgm:prSet presAssocID="{3D188896-3929-4300-904A-6C816A1ED79C}" presName="parAndChSpace" presStyleCnt="0"/>
      <dgm:spPr/>
    </dgm:pt>
    <dgm:pt modelId="{9B9EE810-6DB6-4F8D-AF30-9C5F2DCF28A6}" type="pres">
      <dgm:prSet presAssocID="{1720F77B-DD21-4C31-8A60-FF3CA19A1AFE}" presName="parAndChTx" presStyleLbl="node1" presStyleIdx="2" presStyleCnt="4" custScaleY="137368" custLinFactNeighborX="-28502">
        <dgm:presLayoutVars>
          <dgm:bulletEnabled val="1"/>
        </dgm:presLayoutVars>
      </dgm:prSet>
      <dgm:spPr/>
    </dgm:pt>
    <dgm:pt modelId="{0714538B-E625-44D3-B69F-3D5AE33706AB}" type="pres">
      <dgm:prSet presAssocID="{8B34B75B-EDF7-433B-ABE8-4AEAD3953798}" presName="parAndChSpace" presStyleCnt="0"/>
      <dgm:spPr/>
    </dgm:pt>
    <dgm:pt modelId="{FB98DE4F-CD8B-472C-B384-BB180520AE60}" type="pres">
      <dgm:prSet presAssocID="{E783EABA-52EA-487F-A382-B183DFCDA651}" presName="parAndChTx" presStyleLbl="node1" presStyleIdx="3" presStyleCnt="4" custScaleX="92811" custScaleY="137128" custLinFactNeighborX="3591" custLinFactNeighborY="-1088">
        <dgm:presLayoutVars>
          <dgm:bulletEnabled val="1"/>
        </dgm:presLayoutVars>
      </dgm:prSet>
      <dgm:spPr/>
    </dgm:pt>
  </dgm:ptLst>
  <dgm:cxnLst>
    <dgm:cxn modelId="{8008A917-59DB-4E4B-B2DA-A278AED2B456}" type="presOf" srcId="{1DCF0344-A3E7-4AFA-A5A0-93B71D8BC18F}" destId="{2CAB97A6-C99E-493B-A209-D04DC163FE0A}" srcOrd="0" destOrd="0" presId="urn:microsoft.com/office/officeart/2005/8/layout/hChevron3"/>
    <dgm:cxn modelId="{CEB4B01D-D21D-4605-B113-BEA11643EDE4}" srcId="{1DCF0344-A3E7-4AFA-A5A0-93B71D8BC18F}" destId="{AB353145-FE75-46A9-9F2E-161E7C3E1740}" srcOrd="2" destOrd="0" parTransId="{C7E26AB9-2077-4153-83DA-F5F06932FBBB}" sibTransId="{C808681F-CF27-4769-A197-1B695154242E}"/>
    <dgm:cxn modelId="{E7418E22-9985-42A3-9AF5-27F1DDB1351B}" type="presOf" srcId="{1720F77B-DD21-4C31-8A60-FF3CA19A1AFE}" destId="{9B9EE810-6DB6-4F8D-AF30-9C5F2DCF28A6}" srcOrd="0" destOrd="0" presId="urn:microsoft.com/office/officeart/2005/8/layout/hChevron3"/>
    <dgm:cxn modelId="{D4500528-0DD1-4663-ADAB-39D10649F324}" srcId="{6BED4D4C-2719-4109-BCC2-217201717A32}" destId="{6F6FFD06-650E-4F77-B47F-B66EDD675A04}" srcOrd="0" destOrd="0" parTransId="{D6868E3F-EE74-4421-BC82-F5AD32856DCD}" sibTransId="{3CF34D98-D09C-40C2-993E-36F5BA39B2A0}"/>
    <dgm:cxn modelId="{C5489F38-33BB-4797-B8F2-396E6FB5BC5F}" srcId="{6BED4D4C-2719-4109-BCC2-217201717A32}" destId="{1720F77B-DD21-4C31-8A60-FF3CA19A1AFE}" srcOrd="2" destOrd="0" parTransId="{7EF1EAB2-DA08-4518-8496-5BC5127A7F77}" sibTransId="{8B34B75B-EDF7-433B-ABE8-4AEAD3953798}"/>
    <dgm:cxn modelId="{CADE943E-34B4-4B79-AF49-EA74D3F1C0BD}" type="presOf" srcId="{AB353145-FE75-46A9-9F2E-161E7C3E1740}" destId="{2CAB97A6-C99E-493B-A209-D04DC163FE0A}" srcOrd="0" destOrd="3" presId="urn:microsoft.com/office/officeart/2005/8/layout/hChevron3"/>
    <dgm:cxn modelId="{C50C8D44-BAC5-47F4-A6F0-B8EE0CB0011D}" type="presOf" srcId="{290AD8CE-7CF0-4D8E-BE51-36523578C3CD}" destId="{9B9EE810-6DB6-4F8D-AF30-9C5F2DCF28A6}" srcOrd="0" destOrd="1" presId="urn:microsoft.com/office/officeart/2005/8/layout/hChevron3"/>
    <dgm:cxn modelId="{3F62D17E-5D81-4CF1-911F-0187AC116934}" type="presOf" srcId="{A0E1EA42-AE9D-4C23-83C3-B632AC9BE1F9}" destId="{2CAB97A6-C99E-493B-A209-D04DC163FE0A}" srcOrd="0" destOrd="2" presId="urn:microsoft.com/office/officeart/2005/8/layout/hChevron3"/>
    <dgm:cxn modelId="{68C8417F-065E-48B3-AC0E-8313026AD445}" srcId="{6BED4D4C-2719-4109-BCC2-217201717A32}" destId="{E783EABA-52EA-487F-A382-B183DFCDA651}" srcOrd="3" destOrd="0" parTransId="{278BF5CA-A190-4D3C-B4FA-B51990A96A55}" sibTransId="{0F66AD76-9866-430E-9CC4-FB6FD8BD3030}"/>
    <dgm:cxn modelId="{E1948C81-EBE9-4C63-A3B2-20B0FF26AE49}" srcId="{1DCF0344-A3E7-4AFA-A5A0-93B71D8BC18F}" destId="{A0E1EA42-AE9D-4C23-83C3-B632AC9BE1F9}" srcOrd="1" destOrd="0" parTransId="{B027BE38-2BD7-463A-BD4A-7F07ACD1C9C3}" sibTransId="{022157D9-FCB0-4551-9B80-7B134A9C1532}"/>
    <dgm:cxn modelId="{31BA0B84-F684-4B8A-9CBF-FE3BD22B712F}" type="presOf" srcId="{6BED4D4C-2719-4109-BCC2-217201717A32}" destId="{5FD31926-4FFD-481D-8846-62F55B58E000}" srcOrd="0" destOrd="0" presId="urn:microsoft.com/office/officeart/2005/8/layout/hChevron3"/>
    <dgm:cxn modelId="{F609EF87-653D-4D43-A0C0-D0BD95D6D209}" srcId="{1DCF0344-A3E7-4AFA-A5A0-93B71D8BC18F}" destId="{25045F89-3359-4CC6-A3FB-C6D349273320}" srcOrd="0" destOrd="0" parTransId="{42092EA1-0395-4693-BA81-F34F6313905F}" sibTransId="{6650051F-61C4-497C-B204-92AD1342AC8A}"/>
    <dgm:cxn modelId="{A4A4458D-9F00-4111-83EA-E9EF985E377D}" type="presOf" srcId="{25045F89-3359-4CC6-A3FB-C6D349273320}" destId="{2CAB97A6-C99E-493B-A209-D04DC163FE0A}" srcOrd="0" destOrd="1" presId="urn:microsoft.com/office/officeart/2005/8/layout/hChevron3"/>
    <dgm:cxn modelId="{5F1503B2-4287-43E3-B598-4458AA154925}" type="presOf" srcId="{E783EABA-52EA-487F-A382-B183DFCDA651}" destId="{FB98DE4F-CD8B-472C-B384-BB180520AE60}" srcOrd="0" destOrd="0" presId="urn:microsoft.com/office/officeart/2005/8/layout/hChevron3"/>
    <dgm:cxn modelId="{E3E578C8-9A0C-4F38-9F7D-4C9092630BA7}" type="presOf" srcId="{607979F2-7928-4738-AB03-AF5B41E42290}" destId="{9B9EE810-6DB6-4F8D-AF30-9C5F2DCF28A6}" srcOrd="0" destOrd="2" presId="urn:microsoft.com/office/officeart/2005/8/layout/hChevron3"/>
    <dgm:cxn modelId="{3C4B64CD-D369-48B8-8319-EF57067A2D21}" type="presOf" srcId="{9897446C-667F-4C41-8C1E-03FFB2264FA8}" destId="{7F64E0F2-C775-4998-A599-25EC7DA4D8B0}" srcOrd="0" destOrd="1" presId="urn:microsoft.com/office/officeart/2005/8/layout/hChevron3"/>
    <dgm:cxn modelId="{51AD7BCE-6B23-417A-A943-CDF72A6D2942}" srcId="{1720F77B-DD21-4C31-8A60-FF3CA19A1AFE}" destId="{607979F2-7928-4738-AB03-AF5B41E42290}" srcOrd="1" destOrd="0" parTransId="{F1803C04-08C8-4C0E-AF5A-70D8D5E6E0E4}" sibTransId="{5278D0CB-F562-4E30-A6DC-8FBDA2FC93F2}"/>
    <dgm:cxn modelId="{136492CE-D676-41E8-8B39-6344E3395F2B}" srcId="{6BED4D4C-2719-4109-BCC2-217201717A32}" destId="{1DCF0344-A3E7-4AFA-A5A0-93B71D8BC18F}" srcOrd="1" destOrd="0" parTransId="{6DBEE842-7F79-412D-A144-8C3F66E7EFA9}" sibTransId="{3D188896-3929-4300-904A-6C816A1ED79C}"/>
    <dgm:cxn modelId="{230A68D2-5C20-41D1-A8FC-00899EF9E849}" type="presOf" srcId="{6F6FFD06-650E-4F77-B47F-B66EDD675A04}" destId="{7F64E0F2-C775-4998-A599-25EC7DA4D8B0}" srcOrd="0" destOrd="0" presId="urn:microsoft.com/office/officeart/2005/8/layout/hChevron3"/>
    <dgm:cxn modelId="{03754EDB-AC03-429A-99DC-34C0C5E844E5}" srcId="{1720F77B-DD21-4C31-8A60-FF3CA19A1AFE}" destId="{290AD8CE-7CF0-4D8E-BE51-36523578C3CD}" srcOrd="0" destOrd="0" parTransId="{02A1714A-1748-49FD-9FB7-1F7935F6017D}" sibTransId="{FB531A4E-A50C-4B33-981E-464F70754669}"/>
    <dgm:cxn modelId="{1F14C2F6-42D8-40C3-BB33-455258D0DB13}" srcId="{6F6FFD06-650E-4F77-B47F-B66EDD675A04}" destId="{9897446C-667F-4C41-8C1E-03FFB2264FA8}" srcOrd="0" destOrd="0" parTransId="{3665905B-2F46-4B24-9584-A0BEB89C36DC}" sibTransId="{1FC3C2D7-4E65-44DC-81DE-85E68E7E97D1}"/>
    <dgm:cxn modelId="{616FB736-F596-41B2-895D-1B1E8845A2F7}" type="presParOf" srcId="{5FD31926-4FFD-481D-8846-62F55B58E000}" destId="{7F64E0F2-C775-4998-A599-25EC7DA4D8B0}" srcOrd="0" destOrd="0" presId="urn:microsoft.com/office/officeart/2005/8/layout/hChevron3"/>
    <dgm:cxn modelId="{ABAD7C66-D50D-425E-91C3-439839ED9F25}" type="presParOf" srcId="{5FD31926-4FFD-481D-8846-62F55B58E000}" destId="{692A56E8-B6FA-42DC-BB31-3E04481DBDE7}" srcOrd="1" destOrd="0" presId="urn:microsoft.com/office/officeart/2005/8/layout/hChevron3"/>
    <dgm:cxn modelId="{9544EAFE-7249-4E9A-96DB-E1A9F591E40B}" type="presParOf" srcId="{5FD31926-4FFD-481D-8846-62F55B58E000}" destId="{2CAB97A6-C99E-493B-A209-D04DC163FE0A}" srcOrd="2" destOrd="0" presId="urn:microsoft.com/office/officeart/2005/8/layout/hChevron3"/>
    <dgm:cxn modelId="{3D3A2B3B-6E81-40ED-B682-52FA7F53DF74}" type="presParOf" srcId="{5FD31926-4FFD-481D-8846-62F55B58E000}" destId="{C46D6698-8C8D-40D8-BE0D-793A0BA71FBB}" srcOrd="3" destOrd="0" presId="urn:microsoft.com/office/officeart/2005/8/layout/hChevron3"/>
    <dgm:cxn modelId="{A61D1A34-DB26-4D15-8B58-B6422C5AACFB}" type="presParOf" srcId="{5FD31926-4FFD-481D-8846-62F55B58E000}" destId="{9B9EE810-6DB6-4F8D-AF30-9C5F2DCF28A6}" srcOrd="4" destOrd="0" presId="urn:microsoft.com/office/officeart/2005/8/layout/hChevron3"/>
    <dgm:cxn modelId="{CC1FE49D-5AA0-4460-880E-28C813B6F98E}" type="presParOf" srcId="{5FD31926-4FFD-481D-8846-62F55B58E000}" destId="{0714538B-E625-44D3-B69F-3D5AE33706AB}" srcOrd="5" destOrd="0" presId="urn:microsoft.com/office/officeart/2005/8/layout/hChevron3"/>
    <dgm:cxn modelId="{091824E8-F169-476D-BC89-D13E24694C78}" type="presParOf" srcId="{5FD31926-4FFD-481D-8846-62F55B58E000}" destId="{FB98DE4F-CD8B-472C-B384-BB180520AE60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4E0F2-C775-4998-A599-25EC7DA4D8B0}">
      <dsp:nvSpPr>
        <dsp:cNvPr id="0" name=""/>
        <dsp:cNvSpPr/>
      </dsp:nvSpPr>
      <dsp:spPr>
        <a:xfrm>
          <a:off x="61094" y="0"/>
          <a:ext cx="3838604" cy="4450223"/>
        </a:xfrm>
        <a:prstGeom prst="homePlate">
          <a:avLst>
            <a:gd name="adj" fmla="val 25000"/>
          </a:avLst>
        </a:prstGeom>
        <a:solidFill>
          <a:srgbClr val="0B8D9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1" tIns="40640" rIns="594242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u="sng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January 2021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National Strategic Plan</a:t>
          </a:r>
        </a:p>
      </dsp:txBody>
      <dsp:txXfrm>
        <a:off x="61094" y="0"/>
        <a:ext cx="3358779" cy="4450223"/>
      </dsp:txXfrm>
    </dsp:sp>
    <dsp:sp modelId="{2CAB97A6-C99E-493B-A209-D04DC163FE0A}">
      <dsp:nvSpPr>
        <dsp:cNvPr id="0" name=""/>
        <dsp:cNvSpPr/>
      </dsp:nvSpPr>
      <dsp:spPr>
        <a:xfrm>
          <a:off x="4762070" y="1841912"/>
          <a:ext cx="1276404" cy="1304686"/>
        </a:xfrm>
        <a:prstGeom prst="chevron">
          <a:avLst>
            <a:gd name="adj" fmla="val 25000"/>
          </a:avLst>
        </a:prstGeom>
        <a:blipFill rotWithShape="0">
          <a:blip xmlns:r="http://schemas.openxmlformats.org/officeDocument/2006/relationships" r:embed="rId1"/>
          <a:srcRect/>
          <a:stretch>
            <a:fillRect t="-15000" b="-15000"/>
          </a:stretch>
        </a:blip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1" tIns="40640" rIns="148561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u="sng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May 2022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Federal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Implementation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Plan</a:t>
          </a:r>
        </a:p>
      </dsp:txBody>
      <dsp:txXfrm>
        <a:off x="5081171" y="1841912"/>
        <a:ext cx="638202" cy="1304686"/>
      </dsp:txXfrm>
    </dsp:sp>
    <dsp:sp modelId="{9B9EE810-6DB6-4F8D-AF30-9C5F2DCF28A6}">
      <dsp:nvSpPr>
        <dsp:cNvPr id="0" name=""/>
        <dsp:cNvSpPr/>
      </dsp:nvSpPr>
      <dsp:spPr>
        <a:xfrm>
          <a:off x="3193351" y="0"/>
          <a:ext cx="4211166" cy="4450223"/>
        </a:xfrm>
        <a:prstGeom prst="chevron">
          <a:avLst>
            <a:gd name="adj" fmla="val 25000"/>
          </a:avLst>
        </a:prstGeom>
        <a:solidFill>
          <a:srgbClr val="0B8D93">
            <a:hueOff val="2294132"/>
            <a:satOff val="9291"/>
            <a:lumOff val="-10589"/>
            <a:alphaOff val="0"/>
          </a:srgbClr>
        </a:solidFill>
        <a:ln w="762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1" tIns="40640" rIns="148561" bIns="406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u="sng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February 2023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Federal Implementation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Plan</a:t>
          </a:r>
        </a:p>
      </dsp:txBody>
      <dsp:txXfrm>
        <a:off x="4246143" y="0"/>
        <a:ext cx="2105583" cy="4450223"/>
      </dsp:txXfrm>
    </dsp:sp>
    <dsp:sp modelId="{FB98DE4F-CD8B-472C-B384-BB180520AE60}">
      <dsp:nvSpPr>
        <dsp:cNvPr id="0" name=""/>
        <dsp:cNvSpPr/>
      </dsp:nvSpPr>
      <dsp:spPr>
        <a:xfrm>
          <a:off x="6805200" y="0"/>
          <a:ext cx="3908426" cy="4450223"/>
        </a:xfrm>
        <a:prstGeom prst="chevron">
          <a:avLst>
            <a:gd name="adj" fmla="val 25000"/>
          </a:avLst>
        </a:prstGeom>
        <a:solidFill>
          <a:srgbClr val="0B8D93">
            <a:hueOff val="3441197"/>
            <a:satOff val="13937"/>
            <a:lumOff val="-15884"/>
            <a:alphaOff val="0"/>
          </a:srgbClr>
        </a:solidFill>
        <a:ln w="762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1" tIns="40640" rIns="148561" bIns="406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i="0" u="none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782307" y="0"/>
        <a:ext cx="1954213" cy="4450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53DA7-A58B-E24F-9E5D-A7A3F531BC7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36DFB-7DB6-2A4C-B837-27FB59B6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36DFB-7DB6-2A4C-B837-27FB59B64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61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36DFB-7DB6-2A4C-B837-27FB59B649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06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36DFB-7DB6-2A4C-B837-27FB59B649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68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these challenges in mind, HHS wanted to engage in a solutions-focused conversation with the community, focusing on addressing overarching challenges such as: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preferences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data for guidance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Lessons learned from previous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mpox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other disease outbreaks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equity workshops with community-based organizations, three strong directives emerged: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Getting vaccines to Black Prides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Engaging with the House and Ballroom Community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Connecting with pageant communities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36DFB-7DB6-2A4C-B837-27FB59B649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565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36DFB-7DB6-2A4C-B837-27FB59B649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3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5567733-5722-BA49-AA87-03A8E80AF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813" y="1130400"/>
            <a:ext cx="8474842" cy="2187126"/>
          </a:xfrm>
        </p:spPr>
        <p:txBody>
          <a:bodyPr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in Arial Bold, 36pt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B3D2D6-005A-A743-B159-5AACAD3D28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6813" y="3913267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on first line, Month DD, YYYY on second line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D0124E-2069-2E48-82AE-8743ED1ECCED}"/>
              </a:ext>
            </a:extLst>
          </p:cNvPr>
          <p:cNvCxnSpPr/>
          <p:nvPr userDrawn="1"/>
        </p:nvCxnSpPr>
        <p:spPr>
          <a:xfrm>
            <a:off x="942295" y="3810576"/>
            <a:ext cx="6635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B534C28-92BF-924C-AA1D-BB3E33F57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813" y="6018605"/>
            <a:ext cx="2706624" cy="476066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C8B181B-92C6-453F-8487-FC0D1F4D6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6813" y="56173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39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B688E79E-9335-48D5-894C-CCF0C239A0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9A9DB88-5ECA-46B3-BBA9-AE9DE9240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E7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A138BC9-6F5C-4599-988A-E593ED3BD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5625"/>
            <a:ext cx="6781800" cy="4351338"/>
          </a:xfrm>
        </p:spPr>
        <p:txBody>
          <a:bodyPr/>
          <a:lstStyle>
            <a:lvl1pPr marL="228600" indent="-228600">
              <a:buClr>
                <a:srgbClr val="005E70"/>
              </a:buClr>
              <a:buFont typeface="Wingdings" panose="05000000000000000000" pitchFamily="2" charset="2"/>
              <a:buChar char="§"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299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884A13E-C65F-475D-B25D-9FF3C68CF7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3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5567733-5722-BA49-AA87-03A8E80AF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814" y="1130400"/>
            <a:ext cx="7390551" cy="2187126"/>
          </a:xfrm>
        </p:spPr>
        <p:txBody>
          <a:bodyPr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in Arial Bold, 36pt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B3D2D6-005A-A743-B159-5AACAD3D28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6813" y="3913267"/>
            <a:ext cx="9144000" cy="1655762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 on first line, Month DD, YYYY on second line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D0124E-2069-2E48-82AE-8743ED1ECCED}"/>
              </a:ext>
            </a:extLst>
          </p:cNvPr>
          <p:cNvCxnSpPr/>
          <p:nvPr userDrawn="1"/>
        </p:nvCxnSpPr>
        <p:spPr>
          <a:xfrm>
            <a:off x="942297" y="3810576"/>
            <a:ext cx="6635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B5DDBC0D-FB89-5442-84FD-2CA175B392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813" y="6018605"/>
            <a:ext cx="3608832" cy="476066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0652AE-4E92-4613-A63D-52A7AD05E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6813" y="562499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footer information as needed</a:t>
            </a:r>
          </a:p>
        </p:txBody>
      </p:sp>
    </p:spTree>
    <p:extLst>
      <p:ext uri="{BB962C8B-B14F-4D97-AF65-F5344CB8AC3E}">
        <p14:creationId xmlns:p14="http://schemas.microsoft.com/office/powerpoint/2010/main" val="2211651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5820-B5FB-2449-AB78-AE38572DB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09040"/>
            <a:ext cx="10515600" cy="59661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Title is Arial Bold, 28pt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D2DCA-788F-6549-B0CE-7A0ED31700D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/>
            </a:lvl1pPr>
            <a:lvl2pPr>
              <a:buFont typeface="Wingdings" panose="05000000000000000000" pitchFamily="2" charset="2"/>
              <a:buChar char="§"/>
              <a:defRPr sz="2000" b="0"/>
            </a:lvl2pPr>
            <a:lvl3pPr>
              <a:buFont typeface="Wingdings" panose="05000000000000000000" pitchFamily="2" charset="2"/>
              <a:buChar char="ü"/>
              <a:defRPr sz="1800"/>
            </a:lvl3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First level text should be Arial, 22pt with a solid bullet.</a:t>
            </a:r>
          </a:p>
          <a:p>
            <a:pPr marL="51435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Second level lists are blue Arial, 20pt with a solid square. Do not use open bullets. </a:t>
            </a: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Third level lists are Arial, 18pt with a check mark bullet.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819E-4416-6344-911B-E58837AF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information as needed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641B-0F8D-1440-8487-3D3338BF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6600-C6B9-CF4F-8A0C-864766A79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12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182E1-5304-4B68-A132-B8AE69F6E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5061231"/>
            <a:ext cx="10515600" cy="10141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Arial Bold, 28pt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66C4A-EDE0-4C4B-9792-74C03EE67C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80000" y="97764"/>
            <a:ext cx="4114800" cy="365125"/>
          </a:xfrm>
        </p:spPr>
        <p:txBody>
          <a:bodyPr/>
          <a:lstStyle/>
          <a:p>
            <a:r>
              <a:rPr lang="en-US" dirty="0"/>
              <a:t>Insert footer information as needed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C5CD0-EC7F-4C89-B1F7-A11848606B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94800" y="97764"/>
            <a:ext cx="2743200" cy="365125"/>
          </a:xfrm>
        </p:spPr>
        <p:txBody>
          <a:bodyPr/>
          <a:lstStyle/>
          <a:p>
            <a:fld id="{549D6600-C6B9-CF4F-8A0C-864766A79F48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0C1638-A0D2-47EB-A5F0-D710DEE400D2}"/>
              </a:ext>
            </a:extLst>
          </p:cNvPr>
          <p:cNvSpPr/>
          <p:nvPr userDrawn="1"/>
        </p:nvSpPr>
        <p:spPr>
          <a:xfrm>
            <a:off x="0" y="6182140"/>
            <a:ext cx="12192000" cy="675861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0AF00C3-4389-4D70-944A-73AC35EA7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6024" y="6334163"/>
            <a:ext cx="1623184" cy="3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09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5820-B5FB-2449-AB78-AE38572DB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09040"/>
            <a:ext cx="10515600" cy="59661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Columns Slide Title Arial Bold, 28pt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819E-4416-6344-911B-E58837AF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information as needed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641B-0F8D-1440-8487-3D3338BF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6600-C6B9-CF4F-8A0C-864766A79F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9C2DB6-C91F-2E42-B0CA-CB27B5105C8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1" y="2370139"/>
            <a:ext cx="4982743" cy="3625549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B8ABF4-684C-0140-B841-60540A9302E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71061" y="2370136"/>
            <a:ext cx="4982743" cy="3625549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2581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DD5F-BDFB-3443-930A-4ECE2B1C5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Charts Slide Title is Arial Bold, 28pt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D28D3B-54C8-A147-B2C4-8906F98936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Insert footer information as needed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3714A-6FF9-C84D-922F-7C5A518673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D6600-C6B9-CF4F-8A0C-864766A79F48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C8A1040-DAA9-3C42-A0D5-E3EC9600502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302603" y="2357146"/>
            <a:ext cx="7743499" cy="3709336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436691-F499-574E-89CF-6419385ECC5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8" y="2357146"/>
            <a:ext cx="2905887" cy="3709336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i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29630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Dark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5567733-5722-BA49-AA87-03A8E80AF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814" y="1130400"/>
            <a:ext cx="7615572" cy="2187126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Slide in Arial Bold, 28pt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B3D2D6-005A-A743-B159-5AACAD3D28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6813" y="3913267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Subheading in Arial, 22pt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069636-552A-3947-831B-9C8810ED36F2}"/>
              </a:ext>
            </a:extLst>
          </p:cNvPr>
          <p:cNvCxnSpPr/>
          <p:nvPr userDrawn="1"/>
        </p:nvCxnSpPr>
        <p:spPr>
          <a:xfrm>
            <a:off x="942297" y="3810576"/>
            <a:ext cx="6635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5222471-0BE7-6844-88FB-3E657B4B3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13" y="6018605"/>
            <a:ext cx="3608832" cy="4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10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lide Dark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D4B3D2D6-005A-A743-B159-5AACAD3D28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6813" y="1626205"/>
            <a:ext cx="10341519" cy="4167612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Text in Arial, 22pt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68D088-54B1-4A34-8246-C1A932092E83}"/>
              </a:ext>
            </a:extLst>
          </p:cNvPr>
          <p:cNvSpPr/>
          <p:nvPr userDrawn="1"/>
        </p:nvSpPr>
        <p:spPr>
          <a:xfrm>
            <a:off x="-13252" y="-19878"/>
            <a:ext cx="12205253" cy="755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567733-5722-BA49-AA87-03A8E80AF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814" y="777309"/>
            <a:ext cx="7615572" cy="624109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in Arial Bold, 28pt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951821F-1594-4021-B1E1-0A4565D34F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0540" y="171742"/>
            <a:ext cx="1589331" cy="36405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0337854-20AE-45EF-8C89-0D9523592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7585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footer information as needed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6F95EA3-CD85-4CF7-95C7-2BA2122CF2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549D6600-C6B9-CF4F-8A0C-864766A79F48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6D8D73-402C-49C6-99C3-DD97A452A582}"/>
              </a:ext>
            </a:extLst>
          </p:cNvPr>
          <p:cNvCxnSpPr>
            <a:cxnSpLocks/>
          </p:cNvCxnSpPr>
          <p:nvPr userDrawn="1"/>
        </p:nvCxnSpPr>
        <p:spPr>
          <a:xfrm>
            <a:off x="815311" y="1435921"/>
            <a:ext cx="103415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20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phic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5567733-5722-BA49-AA87-03A8E80AF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814" y="1130400"/>
            <a:ext cx="7558063" cy="2187126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Slide in Arial Bold, 28pt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B3D2D6-005A-A743-B159-5AACAD3D28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6813" y="3913267"/>
            <a:ext cx="9144000" cy="1655762"/>
          </a:xfrm>
        </p:spPr>
        <p:txBody>
          <a:bodyPr/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Subheading in Arial, 22pt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745446-3DBC-9C4E-B930-A234901FA2F2}"/>
              </a:ext>
            </a:extLst>
          </p:cNvPr>
          <p:cNvCxnSpPr/>
          <p:nvPr userDrawn="1"/>
        </p:nvCxnSpPr>
        <p:spPr>
          <a:xfrm>
            <a:off x="942297" y="3810576"/>
            <a:ext cx="6635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ADBDD0D-2042-F246-B8D9-D6E6A65515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814" y="6019183"/>
            <a:ext cx="3611573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42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D2DCA-788F-6549-B0CE-7A0ED31700D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1435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lvl2pPr>
            <a:lvl3pPr marL="85725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lvl3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First level text should be Arial, 22pt with a solid bullet.</a:t>
            </a:r>
          </a:p>
          <a:p>
            <a:pPr marL="51435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Second level lists are blue Arial, 20pt with a solid square. Do not use open bullets. </a:t>
            </a: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Third level lists are Arial, 18pt with a check mark bullet.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819E-4416-6344-911B-E58837AF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641B-0F8D-1440-8487-3D3338BF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6600-C6B9-CF4F-8A0C-864766A79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43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Graphic,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9436B18-4A7E-1348-9FBB-5994C5AB276D}"/>
              </a:ext>
            </a:extLst>
          </p:cNvPr>
          <p:cNvSpPr txBox="1"/>
          <p:nvPr userDrawn="1"/>
        </p:nvSpPr>
        <p:spPr>
          <a:xfrm>
            <a:off x="12906533" y="241341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15BE37E-E45F-7B45-B81A-857504D857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7653" y="4384616"/>
            <a:ext cx="660400" cy="381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DD06976-73BD-F244-BCFF-118CEC1F6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217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footer information as needed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8D5423-5F41-D245-85F5-B1E275D053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2172" y="1747007"/>
            <a:ext cx="7260069" cy="2387600"/>
          </a:xfrm>
        </p:spPr>
        <p:txBody>
          <a:bodyPr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Optional End Slide Arial Bold, 28pt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62495D2-AE77-E540-949F-BD14C314E4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2172" y="4512707"/>
            <a:ext cx="7260069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Subheading in Arial, 22pt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31C5DA-5206-5244-9D8C-05A2409B68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2173" y="580910"/>
            <a:ext cx="3619769" cy="47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59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D2DCA-788F-6549-B0CE-7A0ED31700D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57175" marR="0" indent="-257175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385763" marR="0" indent="-257175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tabLst/>
              <a:defRPr/>
            </a:lvl2pPr>
            <a:lvl3pPr marL="642938" marR="0" indent="-257175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tabLst/>
              <a:defRPr/>
            </a:lvl3pPr>
          </a:lstStyle>
          <a:p>
            <a:pPr marL="257175" marR="0" lvl="0" indent="-257175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First level text should be Arial, 22pt with a solid bullet.</a:t>
            </a:r>
          </a:p>
          <a:p>
            <a:pPr marL="385763" marR="0" lvl="1" indent="-257175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Second level lists are blue Arial, 20pt with a solid square. Do not use open bullets. </a:t>
            </a:r>
          </a:p>
          <a:p>
            <a:pPr marL="642938" marR="0" lvl="2" indent="-257175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Third level lists are Arial, 18pt with a check mark bullet.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819E-4416-6344-911B-E58837AF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information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641B-0F8D-1440-8487-3D3338BF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6600-C6B9-CF4F-8A0C-864766A79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31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5567733-5722-BA49-AA87-03A8E80AF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813" y="1130400"/>
            <a:ext cx="8474842" cy="2187126"/>
          </a:xfrm>
        </p:spPr>
        <p:txBody>
          <a:bodyPr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in Arial Bold, 36pt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B3D2D6-005A-A743-B159-5AACAD3D28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6813" y="3913267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on first line, Month DD, YYYY on second line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D0124E-2069-2E48-82AE-8743ED1ECCED}"/>
              </a:ext>
            </a:extLst>
          </p:cNvPr>
          <p:cNvCxnSpPr/>
          <p:nvPr userDrawn="1"/>
        </p:nvCxnSpPr>
        <p:spPr>
          <a:xfrm>
            <a:off x="942295" y="3810576"/>
            <a:ext cx="6635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B534C28-92BF-924C-AA1D-BB3E33F57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813" y="6018605"/>
            <a:ext cx="2706624" cy="476066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C8B181B-92C6-453F-8487-FC0D1F4D6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6813" y="56173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footer information as needed</a:t>
            </a:r>
          </a:p>
        </p:txBody>
      </p:sp>
    </p:spTree>
    <p:extLst>
      <p:ext uri="{BB962C8B-B14F-4D97-AF65-F5344CB8AC3E}">
        <p14:creationId xmlns:p14="http://schemas.microsoft.com/office/powerpoint/2010/main" val="2066808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5820-B5FB-2449-AB78-AE38572DB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09040"/>
            <a:ext cx="10515600" cy="59661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Title is Arial Bold, 28pt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D2DCA-788F-6549-B0CE-7A0ED31700D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1435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lvl2pPr>
            <a:lvl3pPr marL="85725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lvl3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First level text should be Arial, 22pt with a solid bullet.</a:t>
            </a:r>
          </a:p>
          <a:p>
            <a:pPr marL="51435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Second level lists are blue Arial, 20pt with a solid square. Do not use open bullets. </a:t>
            </a: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Third level lists are Arial, 18pt with a check mark bullet.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819E-4416-6344-911B-E58837AF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information as needed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641B-0F8D-1440-8487-3D3338BF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6600-C6B9-CF4F-8A0C-864766A79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11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D2DCA-788F-6549-B0CE-7A0ED317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3910" y="1101914"/>
            <a:ext cx="10515600" cy="3628401"/>
          </a:xfrm>
        </p:spPr>
        <p:txBody>
          <a:bodyPr/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1435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lvl2pPr>
            <a:lvl3pPr marL="85725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lvl3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First level text should be Arial, 22pt with a solid bullet.</a:t>
            </a:r>
          </a:p>
          <a:p>
            <a:pPr marL="51435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Second level lists are blue Arial, 20pt with a solid square. Do not use open bullets. </a:t>
            </a: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Third level lists are Arial, 18pt with a check mark bullet.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A4B137-96C7-4821-9F78-CB25ABA8060D}"/>
              </a:ext>
            </a:extLst>
          </p:cNvPr>
          <p:cNvSpPr/>
          <p:nvPr userDrawn="1"/>
        </p:nvSpPr>
        <p:spPr>
          <a:xfrm>
            <a:off x="0" y="6190944"/>
            <a:ext cx="12192000" cy="677917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65820-B5FB-2449-AB78-AE38572DB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10" y="5462983"/>
            <a:ext cx="10515600" cy="59661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Slide Title is Arial Bold, 28pt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819E-4416-6344-911B-E58837AF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7518" y="222785"/>
            <a:ext cx="4114800" cy="365125"/>
          </a:xfrm>
        </p:spPr>
        <p:txBody>
          <a:bodyPr/>
          <a:lstStyle/>
          <a:p>
            <a:r>
              <a:rPr lang="en-US" dirty="0"/>
              <a:t>Insert footer information as needed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641B-0F8D-1440-8487-3D3338BF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318" y="223478"/>
            <a:ext cx="2743200" cy="365125"/>
          </a:xfrm>
        </p:spPr>
        <p:txBody>
          <a:bodyPr/>
          <a:lstStyle/>
          <a:p>
            <a:fld id="{549D6600-C6B9-CF4F-8A0C-864766A79F4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FD0F20B-6E18-4E31-8776-9FFA1E3737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8534" y="6322294"/>
            <a:ext cx="1359497" cy="4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86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5820-B5FB-2449-AB78-AE38572DB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09040"/>
            <a:ext cx="10515600" cy="59661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Columns Slide Title is Arial Bold, 28pt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819E-4416-6344-911B-E58837AF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information as needed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641B-0F8D-1440-8487-3D3338BF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6600-C6B9-CF4F-8A0C-864766A79F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9C2DB6-C91F-2E42-B0CA-CB27B5105C8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2370137"/>
            <a:ext cx="4982742" cy="36255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B8ABF4-684C-0140-B841-60540A9302E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71060" y="2370136"/>
            <a:ext cx="4982742" cy="36255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37700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DD5F-BDFB-3443-930A-4ECE2B1C5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Charts Title is Arial Bold, 28pt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D28D3B-54C8-A147-B2C4-8906F98936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Insert footer information as needed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3714A-6FF9-C84D-922F-7C5A518673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D6600-C6B9-CF4F-8A0C-864766A79F48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C8A1040-DAA9-3C42-A0D5-E3EC9600502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302603" y="2357146"/>
            <a:ext cx="7743498" cy="37093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436691-F499-574E-89CF-6419385ECC5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8" y="2357146"/>
            <a:ext cx="2905886" cy="37093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89219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Dark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5567733-5722-BA49-AA87-03A8E80AF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813" y="1130400"/>
            <a:ext cx="7390550" cy="2187126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Slide in Arial Bold, 28pt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B3D2D6-005A-A743-B159-5AACAD3D28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6813" y="3913267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 in Arial, 22pt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069636-552A-3947-831B-9C8810ED36F2}"/>
              </a:ext>
            </a:extLst>
          </p:cNvPr>
          <p:cNvCxnSpPr/>
          <p:nvPr userDrawn="1"/>
        </p:nvCxnSpPr>
        <p:spPr>
          <a:xfrm>
            <a:off x="942295" y="3810576"/>
            <a:ext cx="6635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6B19C55-32AE-C54F-B94B-2A3824E653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13" y="6018605"/>
            <a:ext cx="2706624" cy="4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68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lide Dark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5567733-5722-BA49-AA87-03A8E80AF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813" y="1130400"/>
            <a:ext cx="9390614" cy="680815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in Arial Bold, 28pt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B3D2D6-005A-A743-B159-5AACAD3D28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6813" y="2176670"/>
            <a:ext cx="10136048" cy="3392359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 in Arial, 22pt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069636-552A-3947-831B-9C8810ED36F2}"/>
              </a:ext>
            </a:extLst>
          </p:cNvPr>
          <p:cNvCxnSpPr>
            <a:cxnSpLocks/>
          </p:cNvCxnSpPr>
          <p:nvPr userDrawn="1"/>
        </p:nvCxnSpPr>
        <p:spPr>
          <a:xfrm>
            <a:off x="826813" y="1811215"/>
            <a:ext cx="10136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3C52E24-80BD-4F76-A5C9-77C3CF3A36BB}"/>
              </a:ext>
            </a:extLst>
          </p:cNvPr>
          <p:cNvSpPr/>
          <p:nvPr userDrawn="1"/>
        </p:nvSpPr>
        <p:spPr>
          <a:xfrm>
            <a:off x="0" y="0"/>
            <a:ext cx="12192000" cy="6808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C1222-DA52-4F89-BC6E-76EE185443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9780" y="157043"/>
            <a:ext cx="1200770" cy="366738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BCDB139-18ED-400C-B3BA-2B57200BA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Insert footer information as needed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BAF8B1C-2C17-49EC-B3C3-C751322962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49D6600-C6B9-CF4F-8A0C-864766A79F48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70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phic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5567733-5722-BA49-AA87-03A8E80AF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813" y="1130400"/>
            <a:ext cx="7390550" cy="2187126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Slide in Arial Bold, 28pt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B3D2D6-005A-A743-B159-5AACAD3D28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6813" y="3913267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 in Arial, 22pt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745446-3DBC-9C4E-B930-A234901FA2F2}"/>
              </a:ext>
            </a:extLst>
          </p:cNvPr>
          <p:cNvCxnSpPr/>
          <p:nvPr userDrawn="1"/>
        </p:nvCxnSpPr>
        <p:spPr>
          <a:xfrm>
            <a:off x="942295" y="3810576"/>
            <a:ext cx="6635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936EA54-A13C-F941-9CF6-2967BDC4EF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813" y="6019183"/>
            <a:ext cx="2708680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05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D2DCA-788F-6549-B0CE-7A0ED317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3910" y="1101914"/>
            <a:ext cx="10515600" cy="3628401"/>
          </a:xfrm>
        </p:spPr>
        <p:txBody>
          <a:bodyPr/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1435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lvl2pPr>
            <a:lvl3pPr marL="85725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lvl3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First level text should be Arial, 22pt with a solid bullet.</a:t>
            </a:r>
          </a:p>
          <a:p>
            <a:pPr marL="514350" marR="0" lvl="1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Second level lists are blue Arial, 20pt with a solid square. Do not use open bullets. </a:t>
            </a: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Third level lists are Arial, 18pt with a check mark bullet.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A4B137-96C7-4821-9F78-CB25ABA8060D}"/>
              </a:ext>
            </a:extLst>
          </p:cNvPr>
          <p:cNvSpPr/>
          <p:nvPr userDrawn="1"/>
        </p:nvSpPr>
        <p:spPr>
          <a:xfrm>
            <a:off x="0" y="6190944"/>
            <a:ext cx="12192000" cy="677917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65820-B5FB-2449-AB78-AE38572DB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10" y="5462983"/>
            <a:ext cx="10515600" cy="59661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/>
              <a:t>Slide Title is Arial Bold, 28pt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819E-4416-6344-911B-E58837AF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7518" y="222785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641B-0F8D-1440-8487-3D3338BF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318" y="223478"/>
            <a:ext cx="2743200" cy="365125"/>
          </a:xfrm>
        </p:spPr>
        <p:txBody>
          <a:bodyPr/>
          <a:lstStyle/>
          <a:p>
            <a:fld id="{549D6600-C6B9-CF4F-8A0C-864766A79F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FD0F20B-6E18-4E31-8776-9FFA1E3737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8534" y="6322294"/>
            <a:ext cx="1359497" cy="4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5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9436B18-4A7E-1348-9FBB-5994C5AB276D}"/>
              </a:ext>
            </a:extLst>
          </p:cNvPr>
          <p:cNvSpPr txBox="1"/>
          <p:nvPr userDrawn="1"/>
        </p:nvSpPr>
        <p:spPr>
          <a:xfrm>
            <a:off x="12906531" y="2413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15BE37E-E45F-7B45-B81A-857504D857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7653" y="4384616"/>
            <a:ext cx="660400" cy="381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DD06976-73BD-F244-BCFF-118CEC1F6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217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footer information as needed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304471-41D4-794D-A16D-03CCEE7937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27653" y="580909"/>
            <a:ext cx="2714827" cy="47656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C8D5423-5F41-D245-85F5-B1E275D053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2171" y="1747007"/>
            <a:ext cx="7260069" cy="2387600"/>
          </a:xfrm>
        </p:spPr>
        <p:txBody>
          <a:bodyPr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Optional End Slide Arial Bold, 28pt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62495D2-AE77-E540-949F-BD14C314E4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2171" y="4512707"/>
            <a:ext cx="7260069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 in Arial, 22pt</a:t>
            </a:r>
          </a:p>
        </p:txBody>
      </p:sp>
    </p:spTree>
    <p:extLst>
      <p:ext uri="{BB962C8B-B14F-4D97-AF65-F5344CB8AC3E}">
        <p14:creationId xmlns:p14="http://schemas.microsoft.com/office/powerpoint/2010/main" val="3670233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20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70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6/28/2024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03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4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41" y="2228004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08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2-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7B7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BFD30-ED28-4470-96F2-C90951794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1811867"/>
            <a:ext cx="5185833" cy="4421717"/>
          </a:xfrm>
        </p:spPr>
        <p:txBody>
          <a:bodyPr/>
          <a:lstStyle>
            <a:lvl1pPr marL="304792" indent="-304792">
              <a:buClr>
                <a:srgbClr val="003BC0"/>
              </a:buClr>
              <a:buFont typeface="Arial" panose="020B0604020202020204" pitchFamily="34" charset="0"/>
              <a:buChar char="•"/>
              <a:defRPr sz="2667" b="1">
                <a:solidFill>
                  <a:srgbClr val="1D1D1D"/>
                </a:solidFill>
              </a:defRPr>
            </a:lvl1pPr>
            <a:lvl2pPr marL="609585" indent="-228594">
              <a:buClr>
                <a:srgbClr val="005761"/>
              </a:buClr>
              <a:buFont typeface="Arial" panose="020B0604020202020204" pitchFamily="34" charset="0"/>
              <a:buChar char="-"/>
              <a:defRPr sz="2400">
                <a:solidFill>
                  <a:srgbClr val="1D1D1D"/>
                </a:solidFill>
              </a:defRPr>
            </a:lvl2pPr>
            <a:lvl3pPr>
              <a:defRPr sz="2133">
                <a:solidFill>
                  <a:srgbClr val="1D1D1D"/>
                </a:solidFill>
              </a:defRPr>
            </a:lvl3pPr>
            <a:lvl4pPr>
              <a:defRPr sz="1867">
                <a:solidFill>
                  <a:srgbClr val="1D1D1D"/>
                </a:solidFill>
              </a:defRPr>
            </a:lvl4pPr>
            <a:lvl5pPr>
              <a:defRPr sz="1867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308A1BA-F127-444C-8EEB-78BB410C70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6568" y="1811867"/>
            <a:ext cx="5185833" cy="4421717"/>
          </a:xfrm>
        </p:spPr>
        <p:txBody>
          <a:bodyPr/>
          <a:lstStyle>
            <a:lvl1pPr marL="304792" indent="-304792">
              <a:buClr>
                <a:srgbClr val="0033A1"/>
              </a:buClr>
              <a:buFont typeface="Arial" panose="020B0604020202020204" pitchFamily="34" charset="0"/>
              <a:buChar char="•"/>
              <a:defRPr sz="2667" b="1">
                <a:solidFill>
                  <a:srgbClr val="1D1D1D"/>
                </a:solidFill>
              </a:defRPr>
            </a:lvl1pPr>
            <a:lvl2pPr marL="609585" indent="-228594">
              <a:buClr>
                <a:srgbClr val="005761"/>
              </a:buClr>
              <a:buFont typeface="Arial" panose="020B0604020202020204" pitchFamily="34" charset="0"/>
              <a:buChar char="-"/>
              <a:tabLst>
                <a:tab pos="380990" algn="l"/>
              </a:tabLst>
              <a:defRPr sz="2400">
                <a:solidFill>
                  <a:srgbClr val="1D1D1D"/>
                </a:solidFill>
              </a:defRPr>
            </a:lvl2pPr>
            <a:lvl3pPr>
              <a:defRPr sz="2133">
                <a:solidFill>
                  <a:srgbClr val="1D1D1D"/>
                </a:solidFill>
              </a:defRPr>
            </a:lvl3pPr>
            <a:lvl4pPr>
              <a:defRPr sz="1867">
                <a:solidFill>
                  <a:srgbClr val="1D1D1D"/>
                </a:solidFill>
              </a:defRPr>
            </a:lvl4pPr>
            <a:lvl5pPr>
              <a:defRPr sz="1867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F77754-22A0-2E82-7821-2D551EA53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" y="6725265"/>
            <a:ext cx="12192001" cy="142567"/>
            <a:chOff x="7355954" y="15880786"/>
            <a:chExt cx="21904846" cy="578414"/>
          </a:xfrm>
        </p:grpSpPr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A84B6E9-CB28-F3EC-FE9B-CD95E83CFF6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21984029" y="15880786"/>
              <a:ext cx="2432923" cy="578414"/>
            </a:xfrm>
            <a:prstGeom prst="rect">
              <a:avLst/>
            </a:prstGeom>
            <a:solidFill>
              <a:srgbClr val="194D9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13" name="Rectangle 20">
              <a:extLst>
                <a:ext uri="{FF2B5EF4-FFF2-40B4-BE49-F238E27FC236}">
                  <a16:creationId xmlns:a16="http://schemas.microsoft.com/office/drawing/2014/main" id="{E3E7FB67-DA74-9748-2B12-CFD70C373C6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24406350" y="15880786"/>
              <a:ext cx="2432923" cy="578414"/>
            </a:xfrm>
            <a:prstGeom prst="rect">
              <a:avLst/>
            </a:prstGeom>
            <a:solidFill>
              <a:srgbClr val="1C56A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CB6F0725-60D8-6C7C-D80E-17BCC9E630C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26827877" y="15880786"/>
              <a:ext cx="2432923" cy="578414"/>
            </a:xfrm>
            <a:prstGeom prst="rect">
              <a:avLst/>
            </a:prstGeom>
            <a:solidFill>
              <a:srgbClr val="1E5DB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6D41011B-EA59-1C4E-7A59-087B094B7D3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7355954" y="15880786"/>
              <a:ext cx="14644447" cy="578414"/>
            </a:xfrm>
            <a:prstGeom prst="rect">
              <a:avLst/>
            </a:prstGeom>
            <a:solidFill>
              <a:srgbClr val="16438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F4A2EA4-CB15-F760-81BC-C412F587A4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6416841"/>
            <a:ext cx="10779488" cy="292212"/>
          </a:xfrm>
        </p:spPr>
        <p:txBody>
          <a:bodyPr/>
          <a:lstStyle>
            <a:lvl1pPr marL="0" indent="0">
              <a:buNone/>
              <a:defRPr sz="1067"/>
            </a:lvl1pPr>
          </a:lstStyle>
          <a:p>
            <a:pPr lvl="0"/>
            <a:endParaRPr lang="en-US"/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BB1B9751-7180-4936-9F8D-56531DFB4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21440" y="6400800"/>
            <a:ext cx="536448" cy="365760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rgbClr val="0057B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E1A0740-F252-4427-A288-A0F9AF0CD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645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5820-B5FB-2449-AB78-AE38572DB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987367"/>
            <a:ext cx="10515600" cy="59661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Columns Slide Title is Arial Bold, 28pt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819E-4416-6344-911B-E58837AF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641B-0F8D-1440-8487-3D3338BF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6600-C6B9-CF4F-8A0C-864766A79F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9C2DB6-C91F-2E42-B0CA-CB27B5105C8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2370137"/>
            <a:ext cx="4982742" cy="36255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B8ABF4-684C-0140-B841-60540A9302E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71060" y="2370136"/>
            <a:ext cx="4982742" cy="36255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8705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DD5F-BDFB-3443-930A-4ECE2B1C5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Charts Title is Arial Bold, 28pt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D28D3B-54C8-A147-B2C4-8906F98936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3714A-6FF9-C84D-922F-7C5A518673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D6600-C6B9-CF4F-8A0C-864766A79F48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C8A1040-DAA9-3C42-A0D5-E3EC9600502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302603" y="2357146"/>
            <a:ext cx="7743498" cy="37093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436691-F499-574E-89CF-6419385ECC5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8" y="2357146"/>
            <a:ext cx="2905886" cy="37093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1816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Dark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5567733-5722-BA49-AA87-03A8E80AF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813" y="1130400"/>
            <a:ext cx="7390550" cy="2187126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Slide in Arial Bold, 28pt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B3D2D6-005A-A743-B159-5AACAD3D28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6813" y="3913267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 in Arial, 22pt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069636-552A-3947-831B-9C8810ED36F2}"/>
              </a:ext>
            </a:extLst>
          </p:cNvPr>
          <p:cNvCxnSpPr/>
          <p:nvPr userDrawn="1"/>
        </p:nvCxnSpPr>
        <p:spPr>
          <a:xfrm>
            <a:off x="942295" y="3810576"/>
            <a:ext cx="6635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6B19C55-32AE-C54F-B94B-2A3824E653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13" y="6018605"/>
            <a:ext cx="2706624" cy="4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93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lide Dark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5567733-5722-BA49-AA87-03A8E80AF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813" y="1130400"/>
            <a:ext cx="9390614" cy="680815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in Arial Bold, 28pt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B3D2D6-005A-A743-B159-5AACAD3D28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6813" y="2176670"/>
            <a:ext cx="10136048" cy="3392359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 in Arial, 22pt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069636-552A-3947-831B-9C8810ED36F2}"/>
              </a:ext>
            </a:extLst>
          </p:cNvPr>
          <p:cNvCxnSpPr>
            <a:cxnSpLocks/>
          </p:cNvCxnSpPr>
          <p:nvPr userDrawn="1"/>
        </p:nvCxnSpPr>
        <p:spPr>
          <a:xfrm>
            <a:off x="826813" y="1811215"/>
            <a:ext cx="10136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3C52E24-80BD-4F76-A5C9-77C3CF3A36BB}"/>
              </a:ext>
            </a:extLst>
          </p:cNvPr>
          <p:cNvSpPr/>
          <p:nvPr userDrawn="1"/>
        </p:nvSpPr>
        <p:spPr>
          <a:xfrm>
            <a:off x="0" y="0"/>
            <a:ext cx="12192000" cy="6808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C1222-DA52-4F89-BC6E-76EE185443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9780" y="157043"/>
            <a:ext cx="1200770" cy="366738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BCDB139-18ED-400C-B3BA-2B57200BA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BAF8B1C-2C17-49EC-B3C3-C751322962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49D6600-C6B9-CF4F-8A0C-864766A79F48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15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phic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5567733-5722-BA49-AA87-03A8E80AF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813" y="1130400"/>
            <a:ext cx="7390550" cy="2187126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Slide in Arial Bold, 28pt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B3D2D6-005A-A743-B159-5AACAD3D28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6813" y="3913267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 in Arial, 22pt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745446-3DBC-9C4E-B930-A234901FA2F2}"/>
              </a:ext>
            </a:extLst>
          </p:cNvPr>
          <p:cNvCxnSpPr/>
          <p:nvPr userDrawn="1"/>
        </p:nvCxnSpPr>
        <p:spPr>
          <a:xfrm>
            <a:off x="942295" y="3810576"/>
            <a:ext cx="6635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936EA54-A13C-F941-9CF6-2967BDC4EF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813" y="6019183"/>
            <a:ext cx="2708680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1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9436B18-4A7E-1348-9FBB-5994C5AB276D}"/>
              </a:ext>
            </a:extLst>
          </p:cNvPr>
          <p:cNvSpPr txBox="1"/>
          <p:nvPr userDrawn="1"/>
        </p:nvSpPr>
        <p:spPr>
          <a:xfrm>
            <a:off x="12906531" y="2413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15BE37E-E45F-7B45-B81A-857504D857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7653" y="4384616"/>
            <a:ext cx="660400" cy="381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DD06976-73BD-F244-BCFF-118CEC1F6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217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304471-41D4-794D-A16D-03CCEE7937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27653" y="580909"/>
            <a:ext cx="2714827" cy="47656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C8D5423-5F41-D245-85F5-B1E275D053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2171" y="1747007"/>
            <a:ext cx="7260069" cy="2387600"/>
          </a:xfrm>
        </p:spPr>
        <p:txBody>
          <a:bodyPr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Optional End Slide Arial Bold, 28pt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62495D2-AE77-E540-949F-BD14C314E4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2171" y="4512707"/>
            <a:ext cx="7260069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 in Arial, 22pt</a:t>
            </a:r>
          </a:p>
        </p:txBody>
      </p:sp>
    </p:spTree>
    <p:extLst>
      <p:ext uri="{BB962C8B-B14F-4D97-AF65-F5344CB8AC3E}">
        <p14:creationId xmlns:p14="http://schemas.microsoft.com/office/powerpoint/2010/main" val="872202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662E62-4A90-5843-88A3-5CB71E2B11FB}"/>
              </a:ext>
            </a:extLst>
          </p:cNvPr>
          <p:cNvSpPr/>
          <p:nvPr userDrawn="1"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3F07E0-F0A4-9C43-BD08-5054E09BCE5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25100" y="184955"/>
            <a:ext cx="1028700" cy="317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B7C69D-AD8C-AE4F-89B1-BD5DC49F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97854"/>
            <a:ext cx="10515600" cy="1014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TITLE Arial Bold, 28pt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D6D48-BEDD-9548-94EE-6D9FBF7E9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67285"/>
            <a:ext cx="10515600" cy="3628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  <a:p>
            <a:r>
              <a:rPr lang="en-US"/>
              <a:t>First level text should be Arial, 22pt with a solid bullet.</a:t>
            </a:r>
          </a:p>
          <a:p>
            <a:pPr lvl="1"/>
            <a:r>
              <a:rPr lang="en-US"/>
              <a:t>Second level lists are blue Arial, 20pt with a solid square. Do not use open bullets. </a:t>
            </a:r>
          </a:p>
          <a:p>
            <a:pPr lvl="2"/>
            <a:r>
              <a:rPr lang="en-US"/>
              <a:t>Third level lists are Arial, 18pt with a check mark bullet.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4AB6E-3F6E-6141-8C08-6121F954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A63F9-A2B7-5644-96C9-A65FBC192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9D6600-C6B9-CF4F-8A0C-864766A79F48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5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3" r:id="rId2"/>
    <p:sldLayoutId id="2147483685" r:id="rId3"/>
    <p:sldLayoutId id="2147483650" r:id="rId4"/>
    <p:sldLayoutId id="2147483664" r:id="rId5"/>
    <p:sldLayoutId id="2147483674" r:id="rId6"/>
    <p:sldLayoutId id="2147483689" r:id="rId7"/>
    <p:sldLayoutId id="2147483670" r:id="rId8"/>
    <p:sldLayoutId id="2147483662" r:id="rId9"/>
    <p:sldLayoutId id="2147483692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b="1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662E62-4A90-5843-88A3-5CB71E2B11FB}"/>
              </a:ext>
            </a:extLst>
          </p:cNvPr>
          <p:cNvSpPr/>
          <p:nvPr userDrawn="1"/>
        </p:nvSpPr>
        <p:spPr>
          <a:xfrm>
            <a:off x="0" y="3187"/>
            <a:ext cx="12192000" cy="681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B7C69D-AD8C-AE4F-89B1-BD5DC49F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1518"/>
            <a:ext cx="10515600" cy="1014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 in Arial Bold, 28pt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D6D48-BEDD-9548-94EE-6D9FBF7E9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67287"/>
            <a:ext cx="10515600" cy="3628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4AB6E-3F6E-6141-8C08-6121F954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footer information as needed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A63F9-A2B7-5644-96C9-A65FBC192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9D6600-C6B9-CF4F-8A0C-864766A79F48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7ACDBF-9651-A143-B577-52487D131BC1}"/>
              </a:ext>
            </a:extLst>
          </p:cNvPr>
          <p:cNvCxnSpPr>
            <a:cxnSpLocks/>
          </p:cNvCxnSpPr>
          <p:nvPr userDrawn="1"/>
        </p:nvCxnSpPr>
        <p:spPr>
          <a:xfrm>
            <a:off x="925977" y="1817225"/>
            <a:ext cx="1042782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C44DD2-2597-2245-89D5-24752F1E9D2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982200" y="184955"/>
            <a:ext cx="1371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9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marR="0" indent="-257175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2000" b="1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662E62-4A90-5843-88A3-5CB71E2B11FB}"/>
              </a:ext>
            </a:extLst>
          </p:cNvPr>
          <p:cNvSpPr/>
          <p:nvPr userDrawn="1"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3F07E0-F0A4-9C43-BD08-5054E09BCE5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325100" y="184955"/>
            <a:ext cx="1028700" cy="317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B7C69D-AD8C-AE4F-89B1-BD5DC49F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1518"/>
            <a:ext cx="10515600" cy="1014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 Arial Bold, 28pt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D6D48-BEDD-9548-94EE-6D9FBF7E9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67285"/>
            <a:ext cx="10515600" cy="3628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r>
              <a:rPr lang="en-US" dirty="0"/>
              <a:t>First level text should be Arial, 22pt with a solid bullet.</a:t>
            </a:r>
          </a:p>
          <a:p>
            <a:pPr lvl="1"/>
            <a:r>
              <a:rPr lang="en-US" dirty="0"/>
              <a:t>Second level lists are blue Arial, 20pt with a solid square. Do not use open bullets. </a:t>
            </a:r>
          </a:p>
          <a:p>
            <a:pPr lvl="2"/>
            <a:r>
              <a:rPr lang="en-US" dirty="0"/>
              <a:t>Third level lists are Arial, 18pt with a check mark bullet.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4AB6E-3F6E-6141-8C08-6121F954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footer information as needed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A63F9-A2B7-5644-96C9-A65FBC192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9D6600-C6B9-CF4F-8A0C-864766A79F48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7ACDBF-9651-A143-B577-52487D131BC1}"/>
              </a:ext>
            </a:extLst>
          </p:cNvPr>
          <p:cNvCxnSpPr>
            <a:cxnSpLocks/>
          </p:cNvCxnSpPr>
          <p:nvPr userDrawn="1"/>
        </p:nvCxnSpPr>
        <p:spPr>
          <a:xfrm>
            <a:off x="925975" y="1817225"/>
            <a:ext cx="1042782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6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b="1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7EFF-B242-44B6-A542-7D0B527C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53" y="3594538"/>
            <a:ext cx="10312065" cy="12445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Update on the National Vaccine Program </a:t>
            </a:r>
            <a:br>
              <a:rPr lang="en-US" sz="4000" dirty="0"/>
            </a:br>
            <a:r>
              <a:rPr lang="en-US" sz="4000" dirty="0"/>
              <a:t>to the</a:t>
            </a:r>
            <a:br>
              <a:rPr lang="en-US" sz="4000" dirty="0"/>
            </a:br>
            <a:r>
              <a:rPr lang="en-US" sz="4000" dirty="0"/>
              <a:t> Advisory Commission on Childhood Vaccines (ACCV) </a:t>
            </a:r>
            <a:br>
              <a:rPr lang="en-US" sz="4400" dirty="0"/>
            </a:b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1539E-8F37-46C0-B12A-050A84DCB030}"/>
              </a:ext>
            </a:extLst>
          </p:cNvPr>
          <p:cNvSpPr txBox="1"/>
          <p:nvPr/>
        </p:nvSpPr>
        <p:spPr>
          <a:xfrm>
            <a:off x="836605" y="4011521"/>
            <a:ext cx="6096798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/>
              <a:t>Sean Dade, MPA</a:t>
            </a:r>
          </a:p>
          <a:p>
            <a:r>
              <a:rPr lang="en-US" dirty="0"/>
              <a:t>Office of Infectious Disease and HIV/AIDS Policy (OIDP)</a:t>
            </a:r>
          </a:p>
          <a:p>
            <a:r>
              <a:rPr lang="en-US" dirty="0"/>
              <a:t>National Vaccine Program</a:t>
            </a:r>
          </a:p>
          <a:p>
            <a:r>
              <a:rPr lang="en-US" dirty="0"/>
              <a:t>Office of the Assistant Secretary for Health I  U.S. Department of Health and Human Services</a:t>
            </a:r>
          </a:p>
          <a:p>
            <a:r>
              <a:rPr lang="en-US" dirty="0"/>
              <a:t>July 11, 2024</a:t>
            </a:r>
          </a:p>
        </p:txBody>
      </p:sp>
    </p:spTree>
    <p:extLst>
      <p:ext uri="{BB962C8B-B14F-4D97-AF65-F5344CB8AC3E}">
        <p14:creationId xmlns:p14="http://schemas.microsoft.com/office/powerpoint/2010/main" val="199283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CDD2-FCE7-438C-AFE3-EF2C6A106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Vaccines Strategic Plan 2021-2025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3A405-4171-5C7A-E0F9-388E8892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5452"/>
            <a:ext cx="2057400" cy="365125"/>
          </a:xfrm>
        </p:spPr>
        <p:txBody>
          <a:bodyPr/>
          <a:lstStyle/>
          <a:p>
            <a:fld id="{549D6600-C6B9-CF4F-8A0C-864766A79F48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FD22105B-5641-C1CB-50EE-942D65D55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758" y="2056707"/>
            <a:ext cx="3504688" cy="4535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F8F1BA99-26FB-8328-28CC-40C3735352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06" t="35840" r="52625" b="34599"/>
          <a:stretch/>
        </p:blipFill>
        <p:spPr>
          <a:xfrm>
            <a:off x="2326274" y="3205340"/>
            <a:ext cx="2201656" cy="2286665"/>
          </a:xfrm>
          <a:prstGeom prst="rect">
            <a:avLst/>
          </a:prstGeom>
        </p:spPr>
      </p:pic>
      <p:pic>
        <p:nvPicPr>
          <p:cNvPr id="18" name="Picture 1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EB2B475-6DC9-B420-40EF-09E66E2D05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33" t="6840" r="15116" b="6840"/>
          <a:stretch/>
        </p:blipFill>
        <p:spPr>
          <a:xfrm>
            <a:off x="5298560" y="2350543"/>
            <a:ext cx="5369441" cy="399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4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41DF2-B097-EC91-A9BB-EBEFE212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6600-C6B9-CF4F-8A0C-864766A79F48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A70CBEB-DB91-4268-257F-3D9FD137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Vaccine Program: Vaccine Plans and Reports  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C9FDCE22-77C5-11FA-D786-28082E6A1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354845"/>
              </p:ext>
            </p:extLst>
          </p:nvPr>
        </p:nvGraphicFramePr>
        <p:xfrm>
          <a:off x="739186" y="2202425"/>
          <a:ext cx="10713627" cy="4450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AE8900E-C50A-D424-AF09-FD3751A71984}"/>
              </a:ext>
            </a:extLst>
          </p:cNvPr>
          <p:cNvSpPr txBox="1"/>
          <p:nvPr/>
        </p:nvSpPr>
        <p:spPr>
          <a:xfrm>
            <a:off x="8747658" y="2462132"/>
            <a:ext cx="1376855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Forthcoming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Vaccines Progress Report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2021-2023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8BAFB4EA-741F-4650-12E8-34EF442866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8357" y="3658113"/>
            <a:ext cx="1562100" cy="2019300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A4BD41B7-AAB2-32ED-07B2-7F4777B348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2574" y="3734435"/>
            <a:ext cx="14668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3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2C17-8770-34C4-DC48-08FB2393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  <a:ea typeface="Calibri" panose="020F0502020204030204" pitchFamily="34" charset="0"/>
              </a:rPr>
              <a:t>National Vaccine Strategic Plan 2026-2030 Timeline for Development Process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A100C0-AAC9-0B83-1274-9E016E325C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D6600-C6B9-CF4F-8A0C-864766A79F48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2D960-0783-862E-F1B6-67CF649EBC9A}"/>
              </a:ext>
            </a:extLst>
          </p:cNvPr>
          <p:cNvSpPr txBox="1"/>
          <p:nvPr/>
        </p:nvSpPr>
        <p:spPr>
          <a:xfrm>
            <a:off x="2218401" y="4087300"/>
            <a:ext cx="2714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SzPct val="120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Calibri" panose="020F0502020204030204"/>
              </a:rPr>
              <a:t>Plan &amp; Gather Data</a:t>
            </a:r>
          </a:p>
          <a:p>
            <a:pPr marL="285750" indent="-285750" algn="ctr">
              <a:buSzPct val="120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Calibri" panose="020F0502020204030204"/>
              </a:rPr>
              <a:t>Engagements </a:t>
            </a:r>
          </a:p>
          <a:p>
            <a:pPr marL="285750" indent="-285750" algn="ctr">
              <a:buSzPct val="120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Calibri" panose="020F0502020204030204"/>
              </a:rPr>
              <a:t>NVAC Report</a:t>
            </a:r>
          </a:p>
          <a:p>
            <a:pPr marL="285750" indent="-285750" algn="ctr">
              <a:buSzPct val="120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Calibri" panose="020F0502020204030204"/>
              </a:rPr>
              <a:t>Draft plan </a:t>
            </a:r>
          </a:p>
          <a:p>
            <a:pPr marL="285750" indent="-285750" algn="ctr">
              <a:buSzPct val="120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Calibri" panose="020F0502020204030204"/>
              </a:rPr>
              <a:t>Clearances &amp; Launch</a:t>
            </a:r>
          </a:p>
          <a:p>
            <a:pPr marL="285750" indent="-285750" algn="ctr">
              <a:buSzPct val="120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Calibri" panose="020F0502020204030204"/>
              </a:rPr>
              <a:t>Communications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0AA111-C46A-F970-C263-5FEF00FEE01A}"/>
              </a:ext>
            </a:extLst>
          </p:cNvPr>
          <p:cNvSpPr txBox="1"/>
          <p:nvPr/>
        </p:nvSpPr>
        <p:spPr>
          <a:xfrm>
            <a:off x="5697875" y="4122230"/>
            <a:ext cx="4086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Calibri" panose="020F0502020204030204"/>
              </a:rPr>
              <a:t>Communications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Calibri" panose="020F0502020204030204"/>
              </a:rPr>
              <a:t>Federal Implementation Plan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Calibri" panose="020F0502020204030204"/>
              </a:rPr>
              <a:t>Evaluation &amp; Progress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Calibri" panose="020F0502020204030204"/>
              </a:rPr>
              <a:t>Course Correction(s) if needed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Calibri" panose="020F0502020204030204"/>
              </a:rPr>
              <a:t>Look ahead</a:t>
            </a:r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A4E1AF-974D-A138-4D06-03BD9E288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2" t="40615" r="7709" b="39669"/>
          <a:stretch/>
        </p:blipFill>
        <p:spPr>
          <a:xfrm>
            <a:off x="1744151" y="2667000"/>
            <a:ext cx="8703699" cy="1119189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428BD21F-5828-C7B1-0C98-144095570AE0}"/>
              </a:ext>
            </a:extLst>
          </p:cNvPr>
          <p:cNvSpPr/>
          <p:nvPr/>
        </p:nvSpPr>
        <p:spPr>
          <a:xfrm rot="5400000">
            <a:off x="3483380" y="2349909"/>
            <a:ext cx="184669" cy="3173670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66EFB3D2-E7A0-EC96-4046-2C59B5DAE10D}"/>
              </a:ext>
            </a:extLst>
          </p:cNvPr>
          <p:cNvSpPr/>
          <p:nvPr/>
        </p:nvSpPr>
        <p:spPr>
          <a:xfrm rot="5400000">
            <a:off x="7650547" y="1636483"/>
            <a:ext cx="180874" cy="4596731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035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C58A0-8853-B478-5D11-2BA10A93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6600-C6B9-CF4F-8A0C-864766A79F4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87D095-1D85-0EF6-B481-AD49AE5A58A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5135" y="2006600"/>
            <a:ext cx="11336594" cy="47148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800" b="1" i="0" u="sng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Last Meeting</a:t>
            </a: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8800" dirty="0">
                <a:solidFill>
                  <a:srgbClr val="000000"/>
                </a:solidFill>
              </a:rPr>
              <a:t>June 13-14</a:t>
            </a:r>
            <a:r>
              <a:rPr kumimoji="0" lang="en-US" sz="8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2024</a:t>
            </a:r>
          </a:p>
          <a:p>
            <a:pPr marL="514350" marR="0" lvl="2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8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8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 1 Topics</a:t>
            </a:r>
            <a:endParaRPr kumimoji="0" lang="en-US" sz="8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8800" dirty="0">
                <a:solidFill>
                  <a:srgbClr val="000000"/>
                </a:solidFill>
              </a:rPr>
              <a:t>Rapid response: vaccine production capabilities  </a:t>
            </a: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8800" dirty="0">
                <a:solidFill>
                  <a:srgbClr val="000000"/>
                </a:solidFill>
              </a:rPr>
              <a:t>Pride, equity, and </a:t>
            </a:r>
            <a:r>
              <a:rPr lang="en-US" sz="8800" dirty="0" err="1">
                <a:solidFill>
                  <a:srgbClr val="000000"/>
                </a:solidFill>
              </a:rPr>
              <a:t>mpox</a:t>
            </a:r>
            <a:r>
              <a:rPr lang="en-US" sz="8800" dirty="0">
                <a:solidFill>
                  <a:srgbClr val="000000"/>
                </a:solidFill>
              </a:rPr>
              <a:t> vaccination </a:t>
            </a:r>
            <a:endParaRPr kumimoji="0" lang="en-US" sz="8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8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Breast cancer vaccine innovation </a:t>
            </a: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8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8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 2 Topics </a:t>
            </a: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8800" dirty="0">
                <a:solidFill>
                  <a:srgbClr val="000000"/>
                </a:solidFill>
              </a:rPr>
              <a:t>Immunization innovations</a:t>
            </a:r>
            <a:endParaRPr kumimoji="0" lang="en-US" sz="8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8800" dirty="0">
                <a:solidFill>
                  <a:srgbClr val="000000"/>
                </a:solidFill>
              </a:rPr>
              <a:t>Saluting global vaccinations </a:t>
            </a:r>
            <a:endParaRPr kumimoji="0" lang="en-US" sz="8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8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Updated National Vaccine Strategy</a:t>
            </a: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2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2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2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250FD-A719-D0BF-8135-2BB735E8E4EC}"/>
              </a:ext>
            </a:extLst>
          </p:cNvPr>
          <p:cNvSpPr txBox="1"/>
          <p:nvPr/>
        </p:nvSpPr>
        <p:spPr>
          <a:xfrm>
            <a:off x="8025932" y="2357130"/>
            <a:ext cx="3506875" cy="14465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 Meeting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September 12-13, 2024; watch online at hhs.gov/live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1BC1671-7075-3DA7-FD59-2957072CF369}"/>
              </a:ext>
            </a:extLst>
          </p:cNvPr>
          <p:cNvSpPr txBox="1">
            <a:spLocks/>
          </p:cNvSpPr>
          <p:nvPr/>
        </p:nvSpPr>
        <p:spPr>
          <a:xfrm>
            <a:off x="619432" y="1248160"/>
            <a:ext cx="8789670" cy="7584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Vaccine Advisory Committee (NVAC)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3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28A06-1782-9362-3A28-91E296EEF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83" y="1183056"/>
            <a:ext cx="10319137" cy="532437"/>
          </a:xfrm>
        </p:spPr>
        <p:txBody>
          <a:bodyPr anchor="b">
            <a:noAutofit/>
          </a:bodyPr>
          <a:lstStyle/>
          <a:p>
            <a:r>
              <a:rPr lang="en-US" sz="2800" dirty="0"/>
              <a:t>Summer of PRIDE Mpox Equity Intervention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5BC069C-8114-3384-2FD7-035281694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147" y="2339943"/>
            <a:ext cx="5312780" cy="3852512"/>
          </a:xfrm>
        </p:spPr>
        <p:txBody>
          <a:bodyPr anchor="t">
            <a:noAutofit/>
          </a:bodyPr>
          <a:lstStyle/>
          <a:p>
            <a:r>
              <a:rPr lang="en-US" dirty="0"/>
              <a:t>Collaborate with umbrella organizations for Black Prides and House/Ballroom Community to identify 20-30 events.</a:t>
            </a:r>
          </a:p>
          <a:p>
            <a:r>
              <a:rPr lang="en-US" dirty="0"/>
              <a:t>Connect local health departments and these events with the charge of developing </a:t>
            </a:r>
            <a:r>
              <a:rPr lang="en-US" dirty="0" err="1"/>
              <a:t>syndemic</a:t>
            </a:r>
            <a:r>
              <a:rPr lang="en-US" dirty="0"/>
              <a:t>-focused Sexual Health spaces that include </a:t>
            </a:r>
            <a:r>
              <a:rPr lang="en-US" dirty="0" err="1"/>
              <a:t>mpox</a:t>
            </a:r>
            <a:r>
              <a:rPr lang="en-US" dirty="0"/>
              <a:t> vaccine/education and related services.</a:t>
            </a:r>
          </a:p>
          <a:p>
            <a:r>
              <a:rPr lang="en-US" u="sng" dirty="0"/>
              <a:t>USG role is coordination only.</a:t>
            </a:r>
            <a:endParaRPr lang="en-US" dirty="0"/>
          </a:p>
        </p:txBody>
      </p:sp>
      <p:pic>
        <p:nvPicPr>
          <p:cNvPr id="7" name="Picture 6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1F56B57-7F14-DF91-3062-4D17DB950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703" y="2141316"/>
            <a:ext cx="3791901" cy="1767112"/>
          </a:xfrm>
          <a:prstGeom prst="rect">
            <a:avLst/>
          </a:prstGeom>
        </p:spPr>
      </p:pic>
      <p:pic>
        <p:nvPicPr>
          <p:cNvPr id="5" name="Content Placeholder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2AB989-CAF0-9B66-B3BC-E7E06DCF7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704" y="4303808"/>
            <a:ext cx="3791900" cy="188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A8335-27AB-CAC0-EC69-BBF02821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52" y="1173369"/>
            <a:ext cx="10515600" cy="596610"/>
          </a:xfrm>
        </p:spPr>
        <p:txBody>
          <a:bodyPr/>
          <a:lstStyle/>
          <a:p>
            <a:r>
              <a:rPr lang="en-US" dirty="0"/>
              <a:t>OIDP Vaccine Program: Priorities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BAEF2-E7DD-3E03-7018-7B66738D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58029"/>
            <a:ext cx="2743200" cy="365125"/>
          </a:xfrm>
        </p:spPr>
        <p:txBody>
          <a:bodyPr/>
          <a:lstStyle/>
          <a:p>
            <a:fld id="{549D6600-C6B9-CF4F-8A0C-864766A79F4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0376B5E-B333-4700-5A9B-325DBE49222A}"/>
              </a:ext>
            </a:extLst>
          </p:cNvPr>
          <p:cNvSpPr/>
          <p:nvPr/>
        </p:nvSpPr>
        <p:spPr>
          <a:xfrm>
            <a:off x="434913" y="2492425"/>
            <a:ext cx="3520965" cy="3037489"/>
          </a:xfrm>
          <a:prstGeom prst="ellipse">
            <a:avLst/>
          </a:prstGeom>
          <a:noFill/>
          <a:ln w="12700" cap="flat" cmpd="sng" algn="ctr">
            <a:solidFill>
              <a:srgbClr val="75757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12D83-7057-8F95-1FF0-BFFA42DEB884}"/>
              </a:ext>
            </a:extLst>
          </p:cNvPr>
          <p:cNvSpPr txBox="1"/>
          <p:nvPr/>
        </p:nvSpPr>
        <p:spPr>
          <a:xfrm>
            <a:off x="586916" y="3072990"/>
            <a:ext cx="31879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VISION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Partner with federal and non-federal partners to prevent vaccine-preventable diseases through safe and effective vaccination over the lifespan  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091E4D-EA0A-D428-7EF6-737EC2939CC6}"/>
              </a:ext>
            </a:extLst>
          </p:cNvPr>
          <p:cNvCxnSpPr>
            <a:cxnSpLocks/>
          </p:cNvCxnSpPr>
          <p:nvPr/>
        </p:nvCxnSpPr>
        <p:spPr>
          <a:xfrm flipV="1">
            <a:off x="3435438" y="2492425"/>
            <a:ext cx="987552" cy="438118"/>
          </a:xfrm>
          <a:prstGeom prst="straightConnector1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miter lim="800000"/>
            <a:tailEnd type="triangle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6CE656-1227-E34D-F72E-A41EB23CFDBF}"/>
              </a:ext>
            </a:extLst>
          </p:cNvPr>
          <p:cNvSpPr/>
          <p:nvPr/>
        </p:nvSpPr>
        <p:spPr>
          <a:xfrm>
            <a:off x="4435800" y="1885813"/>
            <a:ext cx="1551918" cy="7264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rgbClr val="75757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5DD8E-E882-9945-AFAD-330C51EC1AC7}"/>
              </a:ext>
            </a:extLst>
          </p:cNvPr>
          <p:cNvSpPr txBox="1"/>
          <p:nvPr/>
        </p:nvSpPr>
        <p:spPr>
          <a:xfrm>
            <a:off x="4812680" y="1905705"/>
            <a:ext cx="155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Vaccine Equity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5D36FA-B364-DEF1-1D99-BEE03ECAFD74}"/>
              </a:ext>
            </a:extLst>
          </p:cNvPr>
          <p:cNvCxnSpPr>
            <a:cxnSpLocks/>
          </p:cNvCxnSpPr>
          <p:nvPr/>
        </p:nvCxnSpPr>
        <p:spPr>
          <a:xfrm>
            <a:off x="3774835" y="4711848"/>
            <a:ext cx="986331" cy="282288"/>
          </a:xfrm>
          <a:prstGeom prst="straightConnector1">
            <a:avLst/>
          </a:prstGeom>
          <a:noFill/>
          <a:ln w="76200" cap="flat" cmpd="sng" algn="ctr">
            <a:solidFill>
              <a:srgbClr val="F3B927"/>
            </a:solidFill>
            <a:prstDash val="solid"/>
            <a:miter lim="800000"/>
            <a:tailEnd type="triangle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53500A-6DB1-1935-750B-47D987614503}"/>
              </a:ext>
            </a:extLst>
          </p:cNvPr>
          <p:cNvCxnSpPr>
            <a:cxnSpLocks/>
          </p:cNvCxnSpPr>
          <p:nvPr/>
        </p:nvCxnSpPr>
        <p:spPr>
          <a:xfrm flipV="1">
            <a:off x="3943674" y="3636181"/>
            <a:ext cx="1072832" cy="248591"/>
          </a:xfrm>
          <a:prstGeom prst="straightConnector1">
            <a:avLst/>
          </a:prstGeom>
          <a:noFill/>
          <a:ln w="76200" cap="flat" cmpd="sng" algn="ctr">
            <a:solidFill>
              <a:srgbClr val="000099">
                <a:lumMod val="60000"/>
                <a:lumOff val="40000"/>
              </a:srgbClr>
            </a:solidFill>
            <a:prstDash val="solid"/>
            <a:miter lim="800000"/>
            <a:tailEnd type="triangle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83F4DD-F16A-0CCE-BCCC-49D09A1C0C20}"/>
              </a:ext>
            </a:extLst>
          </p:cNvPr>
          <p:cNvCxnSpPr>
            <a:cxnSpLocks/>
          </p:cNvCxnSpPr>
          <p:nvPr/>
        </p:nvCxnSpPr>
        <p:spPr>
          <a:xfrm>
            <a:off x="2867169" y="5427160"/>
            <a:ext cx="1036909" cy="576452"/>
          </a:xfrm>
          <a:prstGeom prst="straightConnector1">
            <a:avLst/>
          </a:prstGeom>
          <a:noFill/>
          <a:ln w="76200" cap="flat" cmpd="sng" algn="ctr">
            <a:solidFill>
              <a:srgbClr val="7030A0"/>
            </a:solidFill>
            <a:prstDash val="solid"/>
            <a:miter lim="800000"/>
            <a:tailEnd type="triangle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98F7DE-934D-9C97-DF9E-200571BB747D}"/>
              </a:ext>
            </a:extLst>
          </p:cNvPr>
          <p:cNvSpPr/>
          <p:nvPr/>
        </p:nvSpPr>
        <p:spPr>
          <a:xfrm>
            <a:off x="3928582" y="5821212"/>
            <a:ext cx="1524146" cy="745154"/>
          </a:xfrm>
          <a:prstGeom prst="roundRect">
            <a:avLst/>
          </a:prstGeom>
          <a:solidFill>
            <a:srgbClr val="7030A0"/>
          </a:solidFill>
          <a:ln w="12700" cap="flat" cmpd="sng" algn="ctr">
            <a:solidFill>
              <a:srgbClr val="75757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Planning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863E29E-8DA8-4608-DEC4-454E527B3A72}"/>
              </a:ext>
            </a:extLst>
          </p:cNvPr>
          <p:cNvSpPr/>
          <p:nvPr/>
        </p:nvSpPr>
        <p:spPr>
          <a:xfrm>
            <a:off x="4761166" y="4627573"/>
            <a:ext cx="1524146" cy="764459"/>
          </a:xfrm>
          <a:prstGeom prst="roundRect">
            <a:avLst/>
          </a:prstGeom>
          <a:solidFill>
            <a:srgbClr val="F3B927"/>
          </a:solidFill>
          <a:ln w="12700" cap="flat" cmpd="sng" algn="ctr">
            <a:solidFill>
              <a:srgbClr val="75757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Vaccine Uptake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BAC64E-D343-F55E-07BD-CB94707F5ACB}"/>
              </a:ext>
            </a:extLst>
          </p:cNvPr>
          <p:cNvSpPr/>
          <p:nvPr/>
        </p:nvSpPr>
        <p:spPr>
          <a:xfrm>
            <a:off x="4997395" y="3141985"/>
            <a:ext cx="1433930" cy="821411"/>
          </a:xfrm>
          <a:prstGeom prst="roundRect">
            <a:avLst/>
          </a:prstGeom>
          <a:solidFill>
            <a:srgbClr val="000099">
              <a:lumMod val="60000"/>
              <a:lumOff val="40000"/>
            </a:srgbClr>
          </a:solidFill>
          <a:ln w="12700" cap="flat" cmpd="sng" algn="ctr">
            <a:solidFill>
              <a:srgbClr val="75757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Vaccine Confidence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8D51B3-3912-7251-2000-69A36AAE5610}"/>
              </a:ext>
            </a:extLst>
          </p:cNvPr>
          <p:cNvSpPr txBox="1"/>
          <p:nvPr/>
        </p:nvSpPr>
        <p:spPr>
          <a:xfrm>
            <a:off x="6114909" y="1863254"/>
            <a:ext cx="4753466" cy="7386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NVAC Equity Recommendations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Chairing equity workgroup for the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Adult and Influenza Immunization Summit (NAIIS)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0ADB05-BE23-E0C6-61BF-CE9E80343915}"/>
              </a:ext>
            </a:extLst>
          </p:cNvPr>
          <p:cNvSpPr txBox="1"/>
          <p:nvPr/>
        </p:nvSpPr>
        <p:spPr>
          <a:xfrm>
            <a:off x="8243123" y="2606002"/>
            <a:ext cx="2391689" cy="933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823A9B-C0C6-2071-81F9-5A10420A519E}"/>
              </a:ext>
            </a:extLst>
          </p:cNvPr>
          <p:cNvSpPr txBox="1"/>
          <p:nvPr/>
        </p:nvSpPr>
        <p:spPr>
          <a:xfrm>
            <a:off x="6595075" y="3407657"/>
            <a:ext cx="4273300" cy="307777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OIDP 3-year cooperative agreement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A7AB6D-FA6E-4D4C-C898-79FA0C8DB90E}"/>
              </a:ext>
            </a:extLst>
          </p:cNvPr>
          <p:cNvSpPr txBox="1"/>
          <p:nvPr/>
        </p:nvSpPr>
        <p:spPr>
          <a:xfrm>
            <a:off x="6465705" y="4636019"/>
            <a:ext cx="4532041" cy="73866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OIDP, CDC, and Immunize.org serve as co-sponsors to (NAIIS). 700 partners, 130 public and private organizations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469C2A-B0A2-E218-6141-B9507D7F22EC}"/>
              </a:ext>
            </a:extLst>
          </p:cNvPr>
          <p:cNvSpPr txBox="1"/>
          <p:nvPr/>
        </p:nvSpPr>
        <p:spPr>
          <a:xfrm>
            <a:off x="5598746" y="5805570"/>
            <a:ext cx="5269629" cy="95410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Collaborating with partners to develop next iteration of National Vaccines Strategic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NVAC Charge: recommendations for Vaccine Strategic Plan 2025-2030</a:t>
            </a:r>
          </a:p>
        </p:txBody>
      </p:sp>
    </p:spTree>
    <p:extLst>
      <p:ext uri="{BB962C8B-B14F-4D97-AF65-F5344CB8AC3E}">
        <p14:creationId xmlns:p14="http://schemas.microsoft.com/office/powerpoint/2010/main" val="152600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C4CC4-F257-8B27-F885-C74F9E0A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6600-C6B9-CF4F-8A0C-864766A79F48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13995-276A-BF6D-5056-B5414217B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604" y="3176362"/>
            <a:ext cx="3538728" cy="1997669"/>
          </a:xfrm>
          <a:prstGeom prst="rect">
            <a:avLst/>
          </a:prstGeom>
        </p:spPr>
      </p:pic>
      <p:pic>
        <p:nvPicPr>
          <p:cNvPr id="6" name="Picture 5" descr="Graphical user interface">
            <a:extLst>
              <a:ext uri="{FF2B5EF4-FFF2-40B4-BE49-F238E27FC236}">
                <a16:creationId xmlns:a16="http://schemas.microsoft.com/office/drawing/2014/main" id="{FA14426E-9F48-9CD6-4722-DC63C6B6C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991" y="3148438"/>
            <a:ext cx="3538728" cy="205351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D27D03F-0F25-9867-59D2-638979D80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10" y="3148438"/>
            <a:ext cx="3540196" cy="199136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1FAB5F-B04F-BBCC-ED47-15F620683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" y="1229340"/>
            <a:ext cx="11847871" cy="595313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Communication and </a:t>
            </a:r>
            <a:r>
              <a:rPr lang="en-US" sz="3100" dirty="0"/>
              <a:t>outreach</a:t>
            </a:r>
            <a:r>
              <a:rPr lang="en-US" dirty="0"/>
              <a:t> activities across the Federal Government  </a:t>
            </a:r>
          </a:p>
        </p:txBody>
      </p:sp>
    </p:spTree>
    <p:extLst>
      <p:ext uri="{BB962C8B-B14F-4D97-AF65-F5344CB8AC3E}">
        <p14:creationId xmlns:p14="http://schemas.microsoft.com/office/powerpoint/2010/main" val="285049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3647C6-D005-4318-A204-03C266E6C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111" y="1472687"/>
            <a:ext cx="7944730" cy="2387600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witterChirp"/>
                <a:ea typeface="+mn-ea"/>
                <a:cs typeface="+mn-cs"/>
              </a:rPr>
              <a:t>                                      Natl Vaccine Program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witterChirp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witterChirp"/>
                <a:ea typeface="+mn-ea"/>
                <a:cs typeface="+mn-cs"/>
              </a:rPr>
              <a:t>        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witterChirp"/>
                <a:ea typeface="+mn-ea"/>
                <a:cs typeface="+mn-cs"/>
              </a:rPr>
              <a:t>@HHSvaccines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witterChirp"/>
                <a:ea typeface="+mn-ea"/>
                <a:cs typeface="+mn-cs"/>
              </a:rPr>
            </a:br>
            <a:endParaRPr lang="en-US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DB11F-4E28-4845-AB8C-C6176464FF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EBD5C43-9807-407A-86ED-99585DC1F7E1}" type="slidenum">
              <a:rPr lang="en-IN" smtClean="0"/>
              <a:t>9</a:t>
            </a:fld>
            <a:endParaRPr lang="en-IN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56A44DE8-6BB8-4E00-931B-FC0F9D33AAEA}"/>
              </a:ext>
            </a:extLst>
          </p:cNvPr>
          <p:cNvSpPr txBox="1">
            <a:spLocks/>
          </p:cNvSpPr>
          <p:nvPr/>
        </p:nvSpPr>
        <p:spPr>
          <a:xfrm>
            <a:off x="3721621" y="3556757"/>
            <a:ext cx="726006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Thank you!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DD6504-6928-0F24-49F7-102D9F918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193" y="1907767"/>
            <a:ext cx="862648" cy="5740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C93CB-AFF9-A1C7-A45F-6D78974749FC}"/>
              </a:ext>
            </a:extLst>
          </p:cNvPr>
          <p:cNvSpPr txBox="1"/>
          <p:nvPr/>
        </p:nvSpPr>
        <p:spPr>
          <a:xfrm>
            <a:off x="5872480" y="19635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/>
              </a:rPr>
              <a:t>hhs.gov/vaccines/index.html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731D3-5FE4-2987-561C-6F1439984C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33" t="26148" r="22376"/>
          <a:stretch/>
        </p:blipFill>
        <p:spPr>
          <a:xfrm>
            <a:off x="4764429" y="2771626"/>
            <a:ext cx="916412" cy="57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72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ASH">
      <a:dk1>
        <a:srgbClr val="000000"/>
      </a:dk1>
      <a:lt1>
        <a:srgbClr val="FFFFFF"/>
      </a:lt1>
      <a:dk2>
        <a:srgbClr val="000099"/>
      </a:dk2>
      <a:lt2>
        <a:srgbClr val="F3B927"/>
      </a:lt2>
      <a:accent1>
        <a:srgbClr val="757575"/>
      </a:accent1>
      <a:accent2>
        <a:srgbClr val="BABABA"/>
      </a:accent2>
      <a:accent3>
        <a:srgbClr val="EAEAEA"/>
      </a:accent3>
      <a:accent4>
        <a:srgbClr val="0B8D93"/>
      </a:accent4>
      <a:accent5>
        <a:srgbClr val="00004D"/>
      </a:accent5>
      <a:accent6>
        <a:srgbClr val="0081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H_Powerpoint_Template_Widescreen_Final" id="{DDB129E9-CEC8-4A7D-8E20-402F7F893C3F}" vid="{098EE685-B4EE-4362-BF1C-AAB4A6FBF336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99"/>
      </a:dk2>
      <a:lt2>
        <a:srgbClr val="F3B927"/>
      </a:lt2>
      <a:accent1>
        <a:srgbClr val="757575"/>
      </a:accent1>
      <a:accent2>
        <a:srgbClr val="BABABA"/>
      </a:accent2>
      <a:accent3>
        <a:srgbClr val="EAEAEA"/>
      </a:accent3>
      <a:accent4>
        <a:srgbClr val="0B8D93"/>
      </a:accent4>
      <a:accent5>
        <a:srgbClr val="00004D"/>
      </a:accent5>
      <a:accent6>
        <a:srgbClr val="0081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H_Powerpoint_Template_Standard FINAL" id="{D73E11CE-ECC0-4702-82B2-691A928113F7}" vid="{C4E6228F-740D-41FC-AD77-FB6A18B19590}"/>
    </a:ext>
  </a:extLst>
</a:theme>
</file>

<file path=ppt/theme/theme3.xml><?xml version="1.0" encoding="utf-8"?>
<a:theme xmlns:a="http://schemas.openxmlformats.org/drawingml/2006/main" name="2_Office Theme">
  <a:themeElements>
    <a:clrScheme name="OASH">
      <a:dk1>
        <a:srgbClr val="000000"/>
      </a:dk1>
      <a:lt1>
        <a:srgbClr val="FFFFFF"/>
      </a:lt1>
      <a:dk2>
        <a:srgbClr val="000099"/>
      </a:dk2>
      <a:lt2>
        <a:srgbClr val="F3B927"/>
      </a:lt2>
      <a:accent1>
        <a:srgbClr val="757575"/>
      </a:accent1>
      <a:accent2>
        <a:srgbClr val="BABABA"/>
      </a:accent2>
      <a:accent3>
        <a:srgbClr val="EAEAEA"/>
      </a:accent3>
      <a:accent4>
        <a:srgbClr val="0B8D93"/>
      </a:accent4>
      <a:accent5>
        <a:srgbClr val="00004D"/>
      </a:accent5>
      <a:accent6>
        <a:srgbClr val="0081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H_Powerpoint_Template_Widescreen_Final" id="{DDB129E9-CEC8-4A7D-8E20-402F7F893C3F}" vid="{098EE685-B4EE-4362-BF1C-AAB4A6FBF33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AE404DC84196469F0FBAEA8CCCEA2D" ma:contentTypeVersion="8" ma:contentTypeDescription="Create a new document." ma:contentTypeScope="" ma:versionID="e742b74ef37f2903e7bbb91e85b9d039">
  <xsd:schema xmlns:xsd="http://www.w3.org/2001/XMLSchema" xmlns:xs="http://www.w3.org/2001/XMLSchema" xmlns:p="http://schemas.microsoft.com/office/2006/metadata/properties" xmlns:ns2="4af69dca-9e54-4f31-9eb6-fa18b4f31944" xmlns:ns3="c0963a21-106e-4f68-92a1-8a4fcec28c1b" targetNamespace="http://schemas.microsoft.com/office/2006/metadata/properties" ma:root="true" ma:fieldsID="78703c53dc924aafc4f5f50516f7ba19" ns2:_="" ns3:_="">
    <xsd:import namespace="4af69dca-9e54-4f31-9eb6-fa18b4f31944"/>
    <xsd:import namespace="c0963a21-106e-4f68-92a1-8a4fcec28c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69dca-9e54-4f31-9eb6-fa18b4f319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63a21-106e-4f68-92a1-8a4fcec28c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11E7AC-D9F7-4CB6-863D-E5839A2604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2402B6-843E-48EB-ACD2-E1DEB8B0FAB1}">
  <ds:schemaRefs>
    <ds:schemaRef ds:uri="4af69dca-9e54-4f31-9eb6-fa18b4f31944"/>
    <ds:schemaRef ds:uri="c0963a21-106e-4f68-92a1-8a4fcec28c1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590A1C-3B80-4F84-BF29-9CB6B0103CBE}">
  <ds:schemaRefs>
    <ds:schemaRef ds:uri="4af69dca-9e54-4f31-9eb6-fa18b4f31944"/>
    <ds:schemaRef ds:uri="c0963a21-106e-4f68-92a1-8a4fcec28c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OASH_Powerpoint_Template_Widescreen_Final</Template>
  <TotalTime>5777</TotalTime>
  <Words>461</Words>
  <Application>Microsoft Office PowerPoint</Application>
  <PresentationFormat>Widescreen</PresentationFormat>
  <Paragraphs>97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Symbol</vt:lpstr>
      <vt:lpstr>TwitterChirp</vt:lpstr>
      <vt:lpstr>Wingdings</vt:lpstr>
      <vt:lpstr>Office Theme</vt:lpstr>
      <vt:lpstr>1_Office Theme</vt:lpstr>
      <vt:lpstr>2_Office Theme</vt:lpstr>
      <vt:lpstr>Update on the National Vaccine Program  to the  Advisory Commission on Childhood Vaccines (ACCV)     </vt:lpstr>
      <vt:lpstr>National Vaccines Strategic Plan 2021-2025</vt:lpstr>
      <vt:lpstr>National Vaccine Program: Vaccine Plans and Reports  </vt:lpstr>
      <vt:lpstr>National Vaccine Strategic Plan 2026-2030 Timeline for Development Process </vt:lpstr>
      <vt:lpstr>PowerPoint Presentation</vt:lpstr>
      <vt:lpstr>Summer of PRIDE Mpox Equity Intervention</vt:lpstr>
      <vt:lpstr>OIDP Vaccine Program: Priorities</vt:lpstr>
      <vt:lpstr>Communication and outreach activities across the Federal Government  </vt:lpstr>
      <vt:lpstr>                                      Natl Vaccine Program                                        @HHSvaccines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Seigfreid, Kimberly (HHS/OASH)</dc:creator>
  <cp:lastModifiedBy>Dade, Sean (HHS/OASH)</cp:lastModifiedBy>
  <cp:revision>18</cp:revision>
  <dcterms:created xsi:type="dcterms:W3CDTF">2020-12-02T20:58:50Z</dcterms:created>
  <dcterms:modified xsi:type="dcterms:W3CDTF">2024-06-28T21:09:40Z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0x0101003FAE404DC84196469F0FBAEA8CCCEA2D</vt:lpwstr>
  </property>
</Properties>
</file>