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Lst>
  <p:notesMasterIdLst>
    <p:notesMasterId r:id="rId22"/>
  </p:notesMasterIdLst>
  <p:handoutMasterIdLst>
    <p:handoutMasterId r:id="rId23"/>
  </p:handoutMasterIdLst>
  <p:sldIdLst>
    <p:sldId id="335" r:id="rId2"/>
    <p:sldId id="339" r:id="rId3"/>
    <p:sldId id="349" r:id="rId4"/>
    <p:sldId id="350" r:id="rId5"/>
    <p:sldId id="351" r:id="rId6"/>
    <p:sldId id="352" r:id="rId7"/>
    <p:sldId id="353" r:id="rId8"/>
    <p:sldId id="354" r:id="rId9"/>
    <p:sldId id="341" r:id="rId10"/>
    <p:sldId id="340" r:id="rId11"/>
    <p:sldId id="342" r:id="rId12"/>
    <p:sldId id="343" r:id="rId13"/>
    <p:sldId id="344" r:id="rId14"/>
    <p:sldId id="345" r:id="rId15"/>
    <p:sldId id="356" r:id="rId16"/>
    <p:sldId id="357" r:id="rId17"/>
    <p:sldId id="346" r:id="rId18"/>
    <p:sldId id="347" r:id="rId19"/>
    <p:sldId id="355" r:id="rId20"/>
    <p:sldId id="334" r:id="rId21"/>
  </p:sldIdLst>
  <p:sldSz cx="9144000" cy="5143500" type="screen16x9"/>
  <p:notesSz cx="7315200" cy="9601200"/>
  <p:embeddedFontLst>
    <p:embeddedFont>
      <p:font typeface="Calibri" panose="020F0502020204030204" pitchFamily="34" charset="0"/>
      <p:regular r:id="rId24"/>
      <p:bold r:id="rId25"/>
      <p:italic r:id="rId26"/>
      <p:boldItalic r:id="rId27"/>
    </p:embeddedFont>
    <p:embeddedFont>
      <p:font typeface="Myriad Web Pro" panose="020B0604020202020204" charset="0"/>
      <p:regular r:id="rId28"/>
      <p:bold r:id="rId29"/>
      <p:italic r:id="rId30"/>
      <p:boldItalic r:id="rId31"/>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56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6B962A-ACDA-C25D-2DFA-B6F1CD0CC231}" name="Wyton, Pamela D. (Pam) (ATSDR/OCOM) (CTR)" initials="WPD(((" userId="S::pdw3@cdc.gov::585746ef-ed6a-43e3-99e9-95aa7bb69c77" providerId="AD"/>
  <p188:author id="{D111E07B-D8D5-68FA-9179-692563AC33EE}" name="Clark, James A. (CDC/IOD/OC)" initials="C(" userId="S::zgr4@cdc.gov::aa5c3569-44d0-4d4e-8140-557ba66b5459" providerId="AD"/>
  <p188:author id="{A7513199-E10F-CA38-D397-F2FACFF0C97B}" name="Rivera, Cesar (CDC/IOD/OC)" initials="R(" userId="S::qnb6@cdc.gov::0ec61c90-e03c-43ad-878c-e8cd835116fa" providerId="AD"/>
  <p188:author id="{E97215BE-457A-B0F7-EAC3-3A8AEDA643C2}" name="Lowery, Debra (CDC/IOD/OC)" initials="L(" userId="S::wzi7@cdc.gov::dcb381a2-fed9-4f25-97a8-dd5a0cc7b66f" providerId="AD"/>
  <p188:author id="{5D2969EB-8883-3F2C-1E91-1519AEFBCB17}" name="Folkman, Kimberley L. (CDC/IOD/OC)" initials="F(" userId="S::ycy7@cdc.gov::b42431f4-0dbb-4c7e-8925-0c5b63fb3e7b" providerId="AD"/>
  <p188:author id="{F0E48DF2-A77F-BB80-6131-EFA0539BC713}" name="Barringer, Mindy C. (CDC/IOD/OC)" initials="BMC(" userId="S::mrc4@cdc.gov::5eb8144d-eab9-4ca1-aa77-e3bbcbe07fe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ckwood, Amy E. (CDC/DDID/NCEZID/DVBD)" initials="LAE(" lastIdx="5" clrIdx="0">
    <p:extLst>
      <p:ext uri="{19B8F6BF-5375-455C-9EA6-DF929625EA0E}">
        <p15:presenceInfo xmlns:p15="http://schemas.microsoft.com/office/powerpoint/2012/main" userId="S::yuu3@cdc.gov::8e666b0e-253c-4f5d-8b99-99381d0be7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B7"/>
    <a:srgbClr val="000000"/>
    <a:srgbClr val="164380"/>
    <a:srgbClr val="B9B9B9"/>
    <a:srgbClr val="1C56A4"/>
    <a:srgbClr val="1E5DB2"/>
    <a:srgbClr val="194D93"/>
    <a:srgbClr val="FFFFFF"/>
    <a:srgbClr val="1A4F96"/>
    <a:srgbClr val="1E5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ED8E33-15A9-4CE2-9821-CAB10D6509AA}" v="107" dt="2024-07-01T14:55:49.5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8529" autoAdjust="0"/>
  </p:normalViewPr>
  <p:slideViewPr>
    <p:cSldViewPr snapToGrid="0">
      <p:cViewPr varScale="1">
        <p:scale>
          <a:sx n="78" d="100"/>
          <a:sy n="78" d="100"/>
        </p:scale>
        <p:origin x="940" y="52"/>
      </p:cViewPr>
      <p:guideLst>
        <p:guide orient="horz" pos="564"/>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294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ffy, Jonathan M. (CDC/NCEZID/DHQP/ISO)" userId="656d49a1-19e7-4f21-b491-fbc662d08c6d" providerId="ADAL" clId="{0DED8E33-15A9-4CE2-9821-CAB10D6509AA}"/>
    <pc:docChg chg="undo custSel modSld">
      <pc:chgData name="Duffy, Jonathan M. (CDC/NCEZID/DHQP/ISO)" userId="656d49a1-19e7-4f21-b491-fbc662d08c6d" providerId="ADAL" clId="{0DED8E33-15A9-4CE2-9821-CAB10D6509AA}" dt="2024-07-01T15:03:02.806" v="76" actId="6549"/>
      <pc:docMkLst>
        <pc:docMk/>
      </pc:docMkLst>
      <pc:sldChg chg="modNotesTx">
        <pc:chgData name="Duffy, Jonathan M. (CDC/NCEZID/DHQP/ISO)" userId="656d49a1-19e7-4f21-b491-fbc662d08c6d" providerId="ADAL" clId="{0DED8E33-15A9-4CE2-9821-CAB10D6509AA}" dt="2024-07-01T15:03:02.806" v="76" actId="6549"/>
        <pc:sldMkLst>
          <pc:docMk/>
          <pc:sldMk cId="3490691754" sldId="342"/>
        </pc:sldMkLst>
      </pc:sldChg>
      <pc:sldChg chg="modSp mod">
        <pc:chgData name="Duffy, Jonathan M. (CDC/NCEZID/DHQP/ISO)" userId="656d49a1-19e7-4f21-b491-fbc662d08c6d" providerId="ADAL" clId="{0DED8E33-15A9-4CE2-9821-CAB10D6509AA}" dt="2024-07-01T14:43:49.473" v="68" actId="20577"/>
        <pc:sldMkLst>
          <pc:docMk/>
          <pc:sldMk cId="1605240368" sldId="349"/>
        </pc:sldMkLst>
        <pc:spChg chg="mod">
          <ac:chgData name="Duffy, Jonathan M. (CDC/NCEZID/DHQP/ISO)" userId="656d49a1-19e7-4f21-b491-fbc662d08c6d" providerId="ADAL" clId="{0DED8E33-15A9-4CE2-9821-CAB10D6509AA}" dt="2024-07-01T14:43:49.473" v="68" actId="20577"/>
          <ac:spMkLst>
            <pc:docMk/>
            <pc:sldMk cId="1605240368" sldId="349"/>
            <ac:spMk id="2" creationId="{1564AB62-3BDB-AC8E-41D3-C53AEE557E74}"/>
          </ac:spMkLst>
        </pc:spChg>
        <pc:spChg chg="mod">
          <ac:chgData name="Duffy, Jonathan M. (CDC/NCEZID/DHQP/ISO)" userId="656d49a1-19e7-4f21-b491-fbc662d08c6d" providerId="ADAL" clId="{0DED8E33-15A9-4CE2-9821-CAB10D6509AA}" dt="2024-07-01T14:43:04.843" v="62" actId="20577"/>
          <ac:spMkLst>
            <pc:docMk/>
            <pc:sldMk cId="1605240368" sldId="349"/>
            <ac:spMk id="3" creationId="{F8D45923-FC97-4D37-E45D-99E9ED1FD28E}"/>
          </ac:spMkLst>
        </pc:spChg>
      </pc:sldChg>
      <pc:sldChg chg="modSp mod">
        <pc:chgData name="Duffy, Jonathan M. (CDC/NCEZID/DHQP/ISO)" userId="656d49a1-19e7-4f21-b491-fbc662d08c6d" providerId="ADAL" clId="{0DED8E33-15A9-4CE2-9821-CAB10D6509AA}" dt="2024-07-01T14:46:43.107" v="72" actId="20577"/>
        <pc:sldMkLst>
          <pc:docMk/>
          <pc:sldMk cId="429317078" sldId="352"/>
        </pc:sldMkLst>
        <pc:spChg chg="mod">
          <ac:chgData name="Duffy, Jonathan M. (CDC/NCEZID/DHQP/ISO)" userId="656d49a1-19e7-4f21-b491-fbc662d08c6d" providerId="ADAL" clId="{0DED8E33-15A9-4CE2-9821-CAB10D6509AA}" dt="2024-07-01T14:46:43.107" v="72" actId="20577"/>
          <ac:spMkLst>
            <pc:docMk/>
            <pc:sldMk cId="429317078" sldId="352"/>
            <ac:spMk id="2" creationId="{05DD0B43-7F33-FBD3-D1AE-2E0D61627A16}"/>
          </ac:spMkLst>
        </pc:spChg>
        <pc:spChg chg="mod">
          <ac:chgData name="Duffy, Jonathan M. (CDC/NCEZID/DHQP/ISO)" userId="656d49a1-19e7-4f21-b491-fbc662d08c6d" providerId="ADAL" clId="{0DED8E33-15A9-4CE2-9821-CAB10D6509AA}" dt="2024-07-01T14:46:24.227" v="70" actId="27636"/>
          <ac:spMkLst>
            <pc:docMk/>
            <pc:sldMk cId="429317078" sldId="352"/>
            <ac:spMk id="3" creationId="{B42E759F-53E4-D0A6-BEC4-6314BECD57E6}"/>
          </ac:spMkLst>
        </pc:spChg>
      </pc:sldChg>
      <pc:sldChg chg="modSp mod">
        <pc:chgData name="Duffy, Jonathan M. (CDC/NCEZID/DHQP/ISO)" userId="656d49a1-19e7-4f21-b491-fbc662d08c6d" providerId="ADAL" clId="{0DED8E33-15A9-4CE2-9821-CAB10D6509AA}" dt="2024-06-28T20:48:00.910" v="49" actId="20577"/>
        <pc:sldMkLst>
          <pc:docMk/>
          <pc:sldMk cId="3192826881" sldId="353"/>
        </pc:sldMkLst>
        <pc:spChg chg="mod">
          <ac:chgData name="Duffy, Jonathan M. (CDC/NCEZID/DHQP/ISO)" userId="656d49a1-19e7-4f21-b491-fbc662d08c6d" providerId="ADAL" clId="{0DED8E33-15A9-4CE2-9821-CAB10D6509AA}" dt="2024-06-28T20:48:00.910" v="49" actId="20577"/>
          <ac:spMkLst>
            <pc:docMk/>
            <pc:sldMk cId="3192826881" sldId="353"/>
            <ac:spMk id="3" creationId="{58CB9297-D2F6-A580-0260-7B4DC782CAB0}"/>
          </ac:spMkLst>
        </pc:spChg>
      </pc:sldChg>
      <pc:sldChg chg="modSp mod">
        <pc:chgData name="Duffy, Jonathan M. (CDC/NCEZID/DHQP/ISO)" userId="656d49a1-19e7-4f21-b491-fbc662d08c6d" providerId="ADAL" clId="{0DED8E33-15A9-4CE2-9821-CAB10D6509AA}" dt="2024-07-01T14:55:49.507" v="75" actId="27636"/>
        <pc:sldMkLst>
          <pc:docMk/>
          <pc:sldMk cId="2602993576" sldId="354"/>
        </pc:sldMkLst>
        <pc:spChg chg="mod">
          <ac:chgData name="Duffy, Jonathan M. (CDC/NCEZID/DHQP/ISO)" userId="656d49a1-19e7-4f21-b491-fbc662d08c6d" providerId="ADAL" clId="{0DED8E33-15A9-4CE2-9821-CAB10D6509AA}" dt="2024-07-01T14:55:49.507" v="75" actId="27636"/>
          <ac:spMkLst>
            <pc:docMk/>
            <pc:sldMk cId="2602993576" sldId="354"/>
            <ac:spMk id="3" creationId="{4CB6B504-ACCA-0EF1-362C-C632BBEF6E5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7/1/2024</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7/1/2024</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2875898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1450631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5_TITLE_CDC_alt_header">
    <p:bg>
      <p:bgPr>
        <a:solidFill>
          <a:schemeClr val="bg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4309823-E745-9AE6-697D-FA12A6546713}"/>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171450"/>
            <a:chOff x="0" y="0"/>
            <a:chExt cx="9144000" cy="171450"/>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0"/>
              <a:ext cx="9144000" cy="171350"/>
            </a:xfrm>
            <a:prstGeom prst="rect">
              <a:avLst/>
            </a:prstGeom>
            <a:solidFill>
              <a:srgbClr val="1E6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553" y="100"/>
              <a:ext cx="734284" cy="17135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462891" y="100"/>
              <a:ext cx="1398588" cy="17135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1537538" y="100"/>
              <a:ext cx="1825143" cy="17135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2971812" y="100"/>
              <a:ext cx="2201282" cy="17135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sp>
        <p:nvSpPr>
          <p:cNvPr id="7" name="Title 1"/>
          <p:cNvSpPr>
            <a:spLocks noGrp="1"/>
          </p:cNvSpPr>
          <p:nvPr userDrawn="1">
            <p:ph type="title"/>
          </p:nvPr>
        </p:nvSpPr>
        <p:spPr>
          <a:xfrm>
            <a:off x="457200" y="888207"/>
            <a:ext cx="8229600" cy="857250"/>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dirty="0"/>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0000"/>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29" name="Text Placeholder 28">
            <a:extLst>
              <a:ext uri="{FF2B5EF4-FFF2-40B4-BE49-F238E27FC236}">
                <a16:creationId xmlns:a16="http://schemas.microsoft.com/office/drawing/2014/main" id="{A617DD9D-7533-7A57-89FB-4D057BCEAC55}"/>
              </a:ext>
            </a:extLst>
          </p:cNvPr>
          <p:cNvSpPr>
            <a:spLocks noGrp="1"/>
          </p:cNvSpPr>
          <p:nvPr userDrawn="1">
            <p:ph type="body" sz="quarter" idx="11" hasCustomPrompt="1"/>
          </p:nvPr>
        </p:nvSpPr>
        <p:spPr>
          <a:xfrm>
            <a:off x="457200" y="279400"/>
            <a:ext cx="6908800" cy="406400"/>
          </a:xfrm>
        </p:spPr>
        <p:txBody>
          <a:bodyPr/>
          <a:lstStyle>
            <a:lvl1pPr marL="0" indent="0">
              <a:buNone/>
              <a:defRPr sz="1800">
                <a:solidFill>
                  <a:schemeClr val="bg1"/>
                </a:solidFill>
              </a:defRPr>
            </a:lvl1pPr>
          </a:lstStyle>
          <a:p>
            <a:pPr lvl="0"/>
            <a:r>
              <a:rPr lang="en-US"/>
              <a:t>Place center name here</a:t>
            </a:r>
          </a:p>
        </p:txBody>
      </p:sp>
      <p:pic>
        <p:nvPicPr>
          <p:cNvPr id="19" name="Picture 18">
            <a:extLst>
              <a:ext uri="{FF2B5EF4-FFF2-40B4-BE49-F238E27FC236}">
                <a16:creationId xmlns:a16="http://schemas.microsoft.com/office/drawing/2014/main" id="{B73EE938-470B-9DA7-FFED-E3CE4A1A33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031" y="162155"/>
            <a:ext cx="838200" cy="544438"/>
          </a:xfrm>
          <a:prstGeom prst="rect">
            <a:avLst/>
          </a:prstGeom>
        </p:spPr>
      </p:pic>
      <p:sp>
        <p:nvSpPr>
          <p:cNvPr id="2" name="Rectangle 1">
            <a:extLst>
              <a:ext uri="{FF2B5EF4-FFF2-40B4-BE49-F238E27FC236}">
                <a16:creationId xmlns:a16="http://schemas.microsoft.com/office/drawing/2014/main" id="{089C2412-9C72-F68A-C89E-1B2C31ECA9A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165100"/>
            <a:ext cx="9144000" cy="685800"/>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A8CF4BB-8534-F92D-F388-F00364BC987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727" t="-6498" r="-2168" b="-6487"/>
          <a:stretch/>
        </p:blipFill>
        <p:spPr>
          <a:xfrm>
            <a:off x="8169442" y="4499811"/>
            <a:ext cx="800099" cy="541421"/>
          </a:xfrm>
          <a:prstGeom prst="rect">
            <a:avLst/>
          </a:prstGeom>
        </p:spPr>
      </p:pic>
      <p:sp>
        <p:nvSpPr>
          <p:cNvPr id="4" name="Slide Number Placeholder 3">
            <a:extLst>
              <a:ext uri="{FF2B5EF4-FFF2-40B4-BE49-F238E27FC236}">
                <a16:creationId xmlns:a16="http://schemas.microsoft.com/office/drawing/2014/main" id="{806A2EE6-3458-FDE5-088F-0524F161BF40}"/>
              </a:ext>
              <a:ext uri="{C183D7F6-B498-43B3-948B-1728B52AA6E4}">
                <adec:decorative xmlns:adec="http://schemas.microsoft.com/office/drawing/2017/decorative" val="1"/>
              </a:ext>
            </a:extLst>
          </p:cNvPr>
          <p:cNvSpPr>
            <a:spLocks noGrp="1"/>
          </p:cNvSpPr>
          <p:nvPr>
            <p:ph type="sldNum" sz="quarter" idx="13"/>
          </p:nvPr>
        </p:nvSpPr>
        <p:spPr>
          <a:xfrm>
            <a:off x="133485" y="4766595"/>
            <a:ext cx="2057400" cy="274637"/>
          </a:xfrm>
        </p:spPr>
        <p:txBody>
          <a:bodyPr/>
          <a:lstStyle>
            <a:lvl1pPr algn="l">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dirty="0"/>
          </a:p>
        </p:txBody>
      </p:sp>
    </p:spTree>
    <p:extLst>
      <p:ext uri="{BB962C8B-B14F-4D97-AF65-F5344CB8AC3E}">
        <p14:creationId xmlns:p14="http://schemas.microsoft.com/office/powerpoint/2010/main" val="1069267784"/>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42" name="Group 41">
              <a:extLst>
                <a:ext uri="{FF2B5EF4-FFF2-40B4-BE49-F238E27FC236}">
                  <a16:creationId xmlns:a16="http://schemas.microsoft.com/office/drawing/2014/main" id="{2EB7A224-4867-EA38-EAA4-ECD97FF9203A}"/>
                </a:ext>
              </a:extLst>
            </p:cNvPr>
            <p:cNvGrpSpPr>
              <a:grpSpLocks noGrp="1" noUngrp="1" noRot="1" noMove="1" noResize="1"/>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8" name="Parallelogram 47">
                <a:extLst>
                  <a:ext uri="{FF2B5EF4-FFF2-40B4-BE49-F238E27FC236}">
                    <a16:creationId xmlns:a16="http://schemas.microsoft.com/office/drawing/2014/main" id="{E1EB0327-76CF-A70A-BE29-7C1C2819C1B3}"/>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7"/>
            <a:ext cx="8229600" cy="857250"/>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dirty="0"/>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457200" y="279400"/>
            <a:ext cx="6908800" cy="406400"/>
          </a:xfrm>
        </p:spPr>
        <p:txBody>
          <a:bodyPr/>
          <a:lstStyle>
            <a:lvl1pPr marL="0" indent="0">
              <a:buNone/>
              <a:defRPr sz="1800">
                <a:solidFill>
                  <a:schemeClr val="bg1"/>
                </a:solidFill>
              </a:defRPr>
            </a:lvl1pPr>
          </a:lstStyle>
          <a:p>
            <a:r>
              <a:rPr lang="en-US" sz="1800" kern="0" dirty="0">
                <a:effectLst/>
                <a:latin typeface="Calibri" panose="020F0502020204030204" pitchFamily="34" charset="0"/>
                <a:ea typeface="Times New Roman" panose="02020603050405020304" pitchFamily="18" charset="0"/>
              </a:rPr>
              <a:t>Optional title for CIO name</a:t>
            </a:r>
            <a:endParaRPr lang="en-US" dirty="0"/>
          </a:p>
        </p:txBody>
      </p:sp>
      <p:sp>
        <p:nvSpPr>
          <p:cNvPr id="3" name="Slide Number Placeholder 2">
            <a:extLst>
              <a:ext uri="{FF2B5EF4-FFF2-40B4-BE49-F238E27FC236}">
                <a16:creationId xmlns:a16="http://schemas.microsoft.com/office/drawing/2014/main" id="{8328FF65-A5C6-CBFE-D22F-B5C8824E9E75}"/>
              </a:ext>
              <a:ext uri="{C183D7F6-B498-43B3-948B-1728B52AA6E4}">
                <adec:decorative xmlns:adec="http://schemas.microsoft.com/office/drawing/2017/decorative" val="1"/>
              </a:ext>
            </a:extLst>
          </p:cNvPr>
          <p:cNvSpPr>
            <a:spLocks noGrp="1"/>
          </p:cNvSpPr>
          <p:nvPr>
            <p:ph type="sldNum" sz="quarter" idx="13"/>
          </p:nvPr>
        </p:nvSpPr>
        <p:spPr/>
        <p:txBody>
          <a:bodyPr/>
          <a:lstStyle>
            <a:lvl1pPr>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dirty="0"/>
          </a:p>
        </p:txBody>
      </p:sp>
    </p:spTree>
    <p:extLst>
      <p:ext uri="{BB962C8B-B14F-4D97-AF65-F5344CB8AC3E}">
        <p14:creationId xmlns:p14="http://schemas.microsoft.com/office/powerpoint/2010/main" val="1639532805"/>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_CDC_ATSDR">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D200BC-739F-E118-66FF-78E246516802}"/>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 name="Rectangle 3">
              <a:extLst>
                <a:ext uri="{FF2B5EF4-FFF2-40B4-BE49-F238E27FC236}">
                  <a16:creationId xmlns:a16="http://schemas.microsoft.com/office/drawing/2014/main" id="{45488B65-51B9-24CC-82CF-581585667F65}"/>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57EE0707-A628-935A-CECC-70626B3FA8FC}"/>
                </a:ext>
              </a:extLst>
            </p:cNvPr>
            <p:cNvGrpSpPr>
              <a:grpSpLocks noGrp="1" noUngrp="1" noRot="1" noMove="1" noResize="1"/>
            </p:cNvGrpSpPr>
            <p:nvPr userDrawn="1"/>
          </p:nvGrpSpPr>
          <p:grpSpPr>
            <a:xfrm>
              <a:off x="430" y="1080101"/>
              <a:ext cx="5345267" cy="224308"/>
              <a:chOff x="1771" y="389"/>
              <a:chExt cx="18815689" cy="664930"/>
            </a:xfrm>
          </p:grpSpPr>
          <p:sp>
            <p:nvSpPr>
              <p:cNvPr id="11" name="Parallelogram 9">
                <a:extLst>
                  <a:ext uri="{FF2B5EF4-FFF2-40B4-BE49-F238E27FC236}">
                    <a16:creationId xmlns:a16="http://schemas.microsoft.com/office/drawing/2014/main" id="{8C56AB45-808E-D371-67FF-0A735725B5BF}"/>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2" name="Parallelogram 11">
                <a:extLst>
                  <a:ext uri="{FF2B5EF4-FFF2-40B4-BE49-F238E27FC236}">
                    <a16:creationId xmlns:a16="http://schemas.microsoft.com/office/drawing/2014/main" id="{91CB8924-C83A-F743-E7B7-6A26681D7283}"/>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352A5B8C-A481-8BA7-8E13-68A6747B9BF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4" name="Parallelogram 13">
                <a:extLst>
                  <a:ext uri="{FF2B5EF4-FFF2-40B4-BE49-F238E27FC236}">
                    <a16:creationId xmlns:a16="http://schemas.microsoft.com/office/drawing/2014/main" id="{DAB573E3-591C-13FE-7262-EA1F1564CB36}"/>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5" name="Parallelogram 14">
                <a:extLst>
                  <a:ext uri="{FF2B5EF4-FFF2-40B4-BE49-F238E27FC236}">
                    <a16:creationId xmlns:a16="http://schemas.microsoft.com/office/drawing/2014/main" id="{C0A06E43-B1E2-116B-6C8D-8AE5C97FA5CC}"/>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6"/>
            <a:ext cx="8229600" cy="859536"/>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dirty="0"/>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6" name="Slide Number Placeholder 15">
            <a:extLst>
              <a:ext uri="{FF2B5EF4-FFF2-40B4-BE49-F238E27FC236}">
                <a16:creationId xmlns:a16="http://schemas.microsoft.com/office/drawing/2014/main" id="{28E5FCF9-D4BB-C238-A1FB-70D35E4A4BC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dirty="0"/>
          </a:p>
        </p:txBody>
      </p:sp>
    </p:spTree>
    <p:extLst>
      <p:ext uri="{BB962C8B-B14F-4D97-AF65-F5344CB8AC3E}">
        <p14:creationId xmlns:p14="http://schemas.microsoft.com/office/powerpoint/2010/main" val="1263645615"/>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29600" cy="857250"/>
          </a:xfrm>
          <a:prstGeom prst="rect">
            <a:avLst/>
          </a:prstGeom>
        </p:spPr>
        <p:txBody>
          <a:bodyPr anchor="ctr"/>
          <a:lstStyle>
            <a:lvl1pPr algn="l">
              <a:lnSpc>
                <a:spcPts val="4000"/>
              </a:lnSpc>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457201" y="4207573"/>
            <a:ext cx="7772400" cy="426244"/>
          </a:xfrm>
          <a:prstGeom prst="rect">
            <a:avLst/>
          </a:prstGeom>
        </p:spPr>
        <p:txBody>
          <a:bodyPr anchor="ctr"/>
          <a:lstStyle>
            <a:lvl1pPr marL="0" indent="0" algn="l">
              <a:lnSpc>
                <a:spcPts val="20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3">
            <a:extLst>
              <a:ext uri="{FF2B5EF4-FFF2-40B4-BE49-F238E27FC236}">
                <a16:creationId xmlns:a16="http://schemas.microsoft.com/office/drawing/2014/main" id="{8BCAB115-5E7C-25FD-D47F-33D7F9B62738}"/>
              </a:ext>
              <a:ext uri="{C183D7F6-B498-43B3-948B-1728B52AA6E4}">
                <adec:decorative xmlns:adec="http://schemas.microsoft.com/office/drawing/2017/decorative" val="1"/>
              </a:ext>
            </a:extLst>
          </p:cNvPr>
          <p:cNvSpPr>
            <a:spLocks noGrp="1"/>
          </p:cNvSpPr>
          <p:nvPr>
            <p:ph type="sldNum" sz="quarter" idx="11"/>
          </p:nvPr>
        </p:nvSpPr>
        <p:spPr>
          <a:xfrm>
            <a:off x="8449056" y="4767262"/>
            <a:ext cx="564956" cy="274637"/>
          </a:xfrm>
        </p:spPr>
        <p:txBody>
          <a:bodyPr/>
          <a:lstStyle>
            <a:lvl1pPr>
              <a:defRPr>
                <a:solidFill>
                  <a:schemeClr val="bg1"/>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dirty="0"/>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IVIDER OPTION 2">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6368FE-BB30-52F8-89C1-D155114AB35A}"/>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15" name="Rectangle 14">
              <a:extLst>
                <a:ext uri="{FF2B5EF4-FFF2-40B4-BE49-F238E27FC236}">
                  <a16:creationId xmlns:a16="http://schemas.microsoft.com/office/drawing/2014/main" id="{55A2EC66-252E-FB31-C586-41F7DC2F7D6F}"/>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23" name="Group 22">
              <a:extLst>
                <a:ext uri="{FF2B5EF4-FFF2-40B4-BE49-F238E27FC236}">
                  <a16:creationId xmlns:a16="http://schemas.microsoft.com/office/drawing/2014/main" id="{9DF158DF-BAF5-68F6-78E1-1E179A3E0136}"/>
                </a:ext>
              </a:extLst>
            </p:cNvPr>
            <p:cNvGrpSpPr>
              <a:grpSpLocks noGrp="1" noUngrp="1" noRot="1" noMove="1" noResize="1"/>
            </p:cNvGrpSpPr>
            <p:nvPr userDrawn="1"/>
          </p:nvGrpSpPr>
          <p:grpSpPr>
            <a:xfrm>
              <a:off x="430" y="1080101"/>
              <a:ext cx="5345267" cy="224308"/>
              <a:chOff x="1771" y="389"/>
              <a:chExt cx="18815689" cy="664930"/>
            </a:xfrm>
          </p:grpSpPr>
          <p:sp>
            <p:nvSpPr>
              <p:cNvPr id="24" name="Parallelogram 9">
                <a:extLst>
                  <a:ext uri="{FF2B5EF4-FFF2-40B4-BE49-F238E27FC236}">
                    <a16:creationId xmlns:a16="http://schemas.microsoft.com/office/drawing/2014/main" id="{143E1EDA-4AF6-C976-C4EF-C1C84A0090F1}"/>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5" name="Parallelogram 24">
                <a:extLst>
                  <a:ext uri="{FF2B5EF4-FFF2-40B4-BE49-F238E27FC236}">
                    <a16:creationId xmlns:a16="http://schemas.microsoft.com/office/drawing/2014/main" id="{F6FA40E6-EF82-BF3D-A917-8B343EC59494}"/>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6" name="Parallelogram 25">
                <a:extLst>
                  <a:ext uri="{FF2B5EF4-FFF2-40B4-BE49-F238E27FC236}">
                    <a16:creationId xmlns:a16="http://schemas.microsoft.com/office/drawing/2014/main" id="{23549B84-60EC-73B4-5015-36EDBB01E4AA}"/>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7" name="Parallelogram 26">
                <a:extLst>
                  <a:ext uri="{FF2B5EF4-FFF2-40B4-BE49-F238E27FC236}">
                    <a16:creationId xmlns:a16="http://schemas.microsoft.com/office/drawing/2014/main" id="{5C53FF0A-86FC-1D88-9239-97955B1F770D}"/>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8" name="Parallelogram 27">
                <a:extLst>
                  <a:ext uri="{FF2B5EF4-FFF2-40B4-BE49-F238E27FC236}">
                    <a16:creationId xmlns:a16="http://schemas.microsoft.com/office/drawing/2014/main" id="{6AF49E4E-32CD-B60C-5A81-83D00D5ACF6D}"/>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grpSp>
        <p:nvGrpSpPr>
          <p:cNvPr id="4" name="Group 3">
            <a:extLst>
              <a:ext uri="{FF2B5EF4-FFF2-40B4-BE49-F238E27FC236}">
                <a16:creationId xmlns:a16="http://schemas.microsoft.com/office/drawing/2014/main" id="{F6E5637B-3F0C-2926-5B7D-F69F43A279AB}"/>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5" name="Rectangle 20">
              <a:extLst>
                <a:ext uri="{FF2B5EF4-FFF2-40B4-BE49-F238E27FC236}">
                  <a16:creationId xmlns:a16="http://schemas.microsoft.com/office/drawing/2014/main" id="{300377C4-FCF5-82F7-7DB1-68E20E9DF843}"/>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8617F19E-1B06-5F6E-BC5F-B4999383D269}"/>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7" name="Rectangle 20">
              <a:extLst>
                <a:ext uri="{FF2B5EF4-FFF2-40B4-BE49-F238E27FC236}">
                  <a16:creationId xmlns:a16="http://schemas.microsoft.com/office/drawing/2014/main" id="{A43CC56B-482B-7088-88A1-9E73AE17CF36}"/>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CAD4BAC6-1B0A-39BB-6345-BC7EBD647837}"/>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11" name="Title 1">
            <a:extLst>
              <a:ext uri="{FF2B5EF4-FFF2-40B4-BE49-F238E27FC236}">
                <a16:creationId xmlns:a16="http://schemas.microsoft.com/office/drawing/2014/main" id="{6E2CA051-2C2A-C819-70ED-EB963429D9BB}"/>
              </a:ext>
            </a:extLst>
          </p:cNvPr>
          <p:cNvSpPr>
            <a:spLocks noGrp="1"/>
          </p:cNvSpPr>
          <p:nvPr>
            <p:ph type="title"/>
          </p:nvPr>
        </p:nvSpPr>
        <p:spPr>
          <a:xfrm>
            <a:off x="457201" y="3350323"/>
            <a:ext cx="8229600" cy="857250"/>
          </a:xfrm>
          <a:prstGeom prst="rect">
            <a:avLst/>
          </a:prstGeom>
        </p:spPr>
        <p:txBody>
          <a:bodyPr anchor="ctr"/>
          <a:lstStyle>
            <a:lvl1pPr algn="l">
              <a:lnSpc>
                <a:spcPts val="4000"/>
              </a:lnSpc>
              <a:defRPr sz="3600" b="1" baseline="0">
                <a:solidFill>
                  <a:srgbClr val="0057B7"/>
                </a:solidFill>
                <a:effectLst/>
                <a:latin typeface="Calibri" pitchFamily="34" charset="0"/>
              </a:defRPr>
            </a:lvl1pPr>
          </a:lstStyle>
          <a:p>
            <a:endParaRPr lang="en-US" dirty="0"/>
          </a:p>
        </p:txBody>
      </p:sp>
      <p:sp>
        <p:nvSpPr>
          <p:cNvPr id="12" name="Text Placeholder 2">
            <a:extLst>
              <a:ext uri="{FF2B5EF4-FFF2-40B4-BE49-F238E27FC236}">
                <a16:creationId xmlns:a16="http://schemas.microsoft.com/office/drawing/2014/main" id="{E8CB9565-742B-02A4-5552-FD20A36E6D43}"/>
              </a:ext>
            </a:extLst>
          </p:cNvPr>
          <p:cNvSpPr>
            <a:spLocks noGrp="1"/>
          </p:cNvSpPr>
          <p:nvPr>
            <p:ph type="body" idx="1"/>
          </p:nvPr>
        </p:nvSpPr>
        <p:spPr>
          <a:xfrm>
            <a:off x="457201" y="4206240"/>
            <a:ext cx="7772400" cy="426244"/>
          </a:xfrm>
          <a:prstGeom prst="rect">
            <a:avLst/>
          </a:prstGeom>
        </p:spPr>
        <p:txBody>
          <a:bodyPr anchor="b"/>
          <a:lstStyle>
            <a:lvl1pPr marL="0" indent="0" algn="l">
              <a:lnSpc>
                <a:spcPts val="2000"/>
              </a:lnSpc>
              <a:buNone/>
              <a:defRPr sz="2000" baseline="0">
                <a:solidFill>
                  <a:srgbClr val="000000"/>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Slide Number Placeholder 8">
            <a:extLst>
              <a:ext uri="{FF2B5EF4-FFF2-40B4-BE49-F238E27FC236}">
                <a16:creationId xmlns:a16="http://schemas.microsoft.com/office/drawing/2014/main" id="{B3BDCA29-50E7-82FD-B0E3-51922FF87AF3}"/>
              </a:ext>
              <a:ext uri="{C183D7F6-B498-43B3-948B-1728B52AA6E4}">
                <adec:decorative xmlns:adec="http://schemas.microsoft.com/office/drawing/2017/decorative" val="1"/>
              </a:ext>
            </a:extLst>
          </p:cNvPr>
          <p:cNvSpPr>
            <a:spLocks noGrp="1"/>
          </p:cNvSpPr>
          <p:nvPr>
            <p:ph type="sldNum" sz="quarter" idx="11"/>
          </p:nvPr>
        </p:nvSpPr>
        <p:spPr>
          <a:xfrm>
            <a:off x="8636199" y="4798259"/>
            <a:ext cx="404413" cy="274819"/>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dirty="0"/>
          </a:p>
        </p:txBody>
      </p:sp>
    </p:spTree>
    <p:extLst>
      <p:ext uri="{BB962C8B-B14F-4D97-AF65-F5344CB8AC3E}">
        <p14:creationId xmlns:p14="http://schemas.microsoft.com/office/powerpoint/2010/main" val="277136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457200" y="205979"/>
            <a:ext cx="8229600" cy="857250"/>
          </a:xfrm>
          <a:prstGeom prst="rect">
            <a:avLst/>
          </a:prstGeom>
        </p:spPr>
        <p:txBody>
          <a:bodyPr anchor="ctr" anchorCtr="0"/>
          <a:lstStyle>
            <a:lvl1pPr algn="l">
              <a:lnSpc>
                <a:spcPts val="3000"/>
              </a:lnSpc>
              <a:defRPr sz="2800" b="1" baseline="0">
                <a:solidFill>
                  <a:srgbClr val="0057B7"/>
                </a:solidFill>
                <a:effectLst/>
                <a:latin typeface="Calibri" pitchFamily="34" charset="0"/>
              </a:defRPr>
            </a:lvl1pPr>
          </a:lstStyle>
          <a:p>
            <a:endParaRPr lang="en-US" dirty="0"/>
          </a:p>
        </p:txBody>
      </p:sp>
      <p:sp>
        <p:nvSpPr>
          <p:cNvPr id="7" name="Text Placeholder 7"/>
          <p:cNvSpPr>
            <a:spLocks noGrp="1"/>
          </p:cNvSpPr>
          <p:nvPr>
            <p:ph type="body" sz="quarter" idx="10"/>
          </p:nvPr>
        </p:nvSpPr>
        <p:spPr>
          <a:xfrm>
            <a:off x="457200" y="1376679"/>
            <a:ext cx="8229600" cy="3132350"/>
          </a:xfrm>
        </p:spPr>
        <p:txBody>
          <a:bodyPr/>
          <a:lstStyle>
            <a:lvl1pPr marL="228600" indent="-228600">
              <a:lnSpc>
                <a:spcPts val="2200"/>
              </a:lnSpc>
              <a:buClr>
                <a:srgbClr val="003BC0"/>
              </a:buClr>
              <a:buFont typeface="Arial" panose="020B0604020202020204" pitchFamily="34" charset="0"/>
              <a:buChar char="•"/>
              <a:defRPr sz="2000" b="1">
                <a:solidFill>
                  <a:srgbClr val="1D1D1D"/>
                </a:solidFill>
              </a:defRPr>
            </a:lvl1pPr>
            <a:lvl2pPr marL="457200" indent="-169863">
              <a:lnSpc>
                <a:spcPts val="2000"/>
              </a:lnSpc>
              <a:buClr>
                <a:srgbClr val="005761"/>
              </a:buClr>
              <a:buFont typeface="Arial" panose="020B0604020202020204" pitchFamily="34" charset="0"/>
              <a:buChar char="-"/>
              <a:tabLst>
                <a:tab pos="400050" algn="l"/>
              </a:tabLst>
              <a:defRPr sz="1800">
                <a:solidFill>
                  <a:srgbClr val="1D1D1D"/>
                </a:solidFill>
              </a:defRPr>
            </a:lvl2pPr>
            <a:lvl3pPr>
              <a:lnSpc>
                <a:spcPts val="2000"/>
              </a:lnSpc>
              <a:buClr>
                <a:srgbClr val="5A5A5A"/>
              </a:buClr>
              <a:defRPr sz="2000">
                <a:solidFill>
                  <a:srgbClr val="1D1D1D"/>
                </a:solidFill>
              </a:defRPr>
            </a:lvl3pPr>
            <a:lvl4pPr>
              <a:defRPr sz="2000">
                <a:solidFill>
                  <a:srgbClr val="1D1D1D"/>
                </a:solidFill>
              </a:defRPr>
            </a:lvl4pPr>
            <a:lvl5pPr>
              <a:defRPr sz="2000">
                <a:solidFill>
                  <a:srgbClr val="1D1D1D"/>
                </a:solidFill>
              </a:defRPr>
            </a:lvl5pPr>
          </a:lstStyle>
          <a:p>
            <a:pPr lvl="0"/>
            <a:r>
              <a:rPr lang="en-US" dirty="0"/>
              <a:t>Click to edit Master text styles</a:t>
            </a:r>
          </a:p>
          <a:p>
            <a:pPr lvl="1"/>
            <a:r>
              <a:rPr lang="en-US" dirty="0"/>
              <a:t>Second level</a:t>
            </a:r>
          </a:p>
        </p:txBody>
      </p:sp>
      <p:grpSp>
        <p:nvGrpSpPr>
          <p:cNvPr id="2" name="Group 1">
            <a:extLst>
              <a:ext uri="{FF2B5EF4-FFF2-40B4-BE49-F238E27FC236}">
                <a16:creationId xmlns:a16="http://schemas.microsoft.com/office/drawing/2014/main" id="{D5710D62-FA23-37E1-D9CA-4E6562C12821}"/>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4" name="Rectangle 20">
              <a:extLst>
                <a:ext uri="{FF2B5EF4-FFF2-40B4-BE49-F238E27FC236}">
                  <a16:creationId xmlns:a16="http://schemas.microsoft.com/office/drawing/2014/main" id="{32619D13-D1C6-7836-5897-39ABF07B01EC}"/>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392F6D8E-420B-97AC-FD5D-3185F97EC0C5}"/>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6967D159-E4ED-FA77-F3CA-47CC8A1001C9}"/>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10" name="Text Placeholder 9">
            <a:extLst>
              <a:ext uri="{FF2B5EF4-FFF2-40B4-BE49-F238E27FC236}">
                <a16:creationId xmlns:a16="http://schemas.microsoft.com/office/drawing/2014/main" id="{1ABEE049-4EDC-72E7-33F0-97CB98B02587}"/>
              </a:ext>
            </a:extLst>
          </p:cNvPr>
          <p:cNvSpPr>
            <a:spLocks noGrp="1"/>
          </p:cNvSpPr>
          <p:nvPr>
            <p:ph type="body" sz="quarter" idx="11"/>
          </p:nvPr>
        </p:nvSpPr>
        <p:spPr>
          <a:xfrm>
            <a:off x="438150" y="4812630"/>
            <a:ext cx="7868232" cy="219159"/>
          </a:xfrm>
        </p:spPr>
        <p:txBody>
          <a:bodyPr/>
          <a:lstStyle>
            <a:lvl1pPr marL="0" indent="0">
              <a:buNone/>
              <a:defRPr sz="800"/>
            </a:lvl1pPr>
          </a:lstStyle>
          <a:p>
            <a:pPr lvl="0"/>
            <a:endParaRPr lang="en-US" dirty="0"/>
          </a:p>
        </p:txBody>
      </p:sp>
      <p:sp>
        <p:nvSpPr>
          <p:cNvPr id="11" name="Slide Number Placeholder 11">
            <a:extLst>
              <a:ext uri="{FF2B5EF4-FFF2-40B4-BE49-F238E27FC236}">
                <a16:creationId xmlns:a16="http://schemas.microsoft.com/office/drawing/2014/main" id="{EE5CAFF7-7E21-9C78-9070-5FCF133DCD1D}"/>
              </a:ext>
              <a:ext uri="{C183D7F6-B498-43B3-948B-1728B52AA6E4}">
                <adec:decorative xmlns:adec="http://schemas.microsoft.com/office/drawing/2017/decorative" val="1"/>
              </a:ext>
            </a:extLst>
          </p:cNvPr>
          <p:cNvSpPr>
            <a:spLocks noGrp="1"/>
          </p:cNvSpPr>
          <p:nvPr>
            <p:ph type="sldNum" sz="quarter" idx="17"/>
          </p:nvPr>
        </p:nvSpPr>
        <p:spPr>
          <a:xfrm>
            <a:off x="8641079" y="4800599"/>
            <a:ext cx="402336" cy="274320"/>
          </a:xfrm>
          <a:prstGeom prst="rect">
            <a:avLst/>
          </a:prstGeom>
        </p:spPr>
        <p:txBody>
          <a:bodyPr/>
          <a:lstStyle>
            <a:lvl1pPr algn="r">
              <a:defRPr sz="1000">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dirty="0"/>
          </a:p>
        </p:txBody>
      </p:sp>
    </p:spTree>
    <p:extLst>
      <p:ext uri="{BB962C8B-B14F-4D97-AF65-F5344CB8AC3E}">
        <p14:creationId xmlns:p14="http://schemas.microsoft.com/office/powerpoint/2010/main" val="28298931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ctr" anchorCtr="0"/>
          <a:lstStyle>
            <a:lvl1pPr algn="l">
              <a:lnSpc>
                <a:spcPts val="3000"/>
              </a:lnSpc>
              <a:defRPr sz="2800" b="1" baseline="0">
                <a:solidFill>
                  <a:srgbClr val="0057B7"/>
                </a:solidFill>
                <a:effectLst/>
                <a:latin typeface="Calibri" pitchFamily="34" charset="0"/>
              </a:defRPr>
            </a:lvl1pPr>
          </a:lstStyle>
          <a:p>
            <a:endParaRPr lang="en-US" dirty="0"/>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0" y="1358900"/>
            <a:ext cx="3889375" cy="3316288"/>
          </a:xfrm>
        </p:spPr>
        <p:txBody>
          <a:bodyPr/>
          <a:lstStyle>
            <a:lvl1pPr marL="228600" indent="-228600">
              <a:buClr>
                <a:srgbClr val="003BC0"/>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4797425" y="1358900"/>
            <a:ext cx="3889375" cy="3316288"/>
          </a:xfrm>
        </p:spPr>
        <p:txBody>
          <a:bodyPr/>
          <a:lstStyle>
            <a:lvl1pPr marL="228600" indent="-228600">
              <a:buClr>
                <a:srgbClr val="0033A1"/>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tabLst>
                <a:tab pos="285750" algn="l"/>
              </a:tabLst>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dirty="0"/>
              <a:t>Click to edit Master text styles</a:t>
            </a:r>
          </a:p>
          <a:p>
            <a:pPr lvl="1"/>
            <a:r>
              <a:rPr lang="en-US" dirty="0"/>
              <a:t>Second level</a:t>
            </a:r>
          </a:p>
        </p:txBody>
      </p:sp>
      <p:grpSp>
        <p:nvGrpSpPr>
          <p:cNvPr id="11" name="Group 10">
            <a:extLst>
              <a:ext uri="{FF2B5EF4-FFF2-40B4-BE49-F238E27FC236}">
                <a16:creationId xmlns:a16="http://schemas.microsoft.com/office/drawing/2014/main" id="{43F77754-22A0-2E82-7821-2D551EA53015}"/>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E3E7FB67-DA74-9748-2B12-CFD70C373C6F}"/>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4" name="Rectangle 20">
              <a:extLst>
                <a:ext uri="{FF2B5EF4-FFF2-40B4-BE49-F238E27FC236}">
                  <a16:creationId xmlns:a16="http://schemas.microsoft.com/office/drawing/2014/main" id="{CB6F0725-60D8-6C7C-D80E-17BCC9E630CD}"/>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5" name="Rectangle 20">
              <a:extLst>
                <a:ext uri="{FF2B5EF4-FFF2-40B4-BE49-F238E27FC236}">
                  <a16:creationId xmlns:a16="http://schemas.microsoft.com/office/drawing/2014/main" id="{6D41011B-EA59-1C4E-7A59-087B094B7D3F}"/>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3" name="Text Placeholder 9">
            <a:extLst>
              <a:ext uri="{FF2B5EF4-FFF2-40B4-BE49-F238E27FC236}">
                <a16:creationId xmlns:a16="http://schemas.microsoft.com/office/drawing/2014/main" id="{1F4A2EA4-CB15-F760-81BC-C412F587A4B8}"/>
              </a:ext>
            </a:extLst>
          </p:cNvPr>
          <p:cNvSpPr>
            <a:spLocks noGrp="1"/>
          </p:cNvSpPr>
          <p:nvPr>
            <p:ph type="body" sz="quarter" idx="12"/>
          </p:nvPr>
        </p:nvSpPr>
        <p:spPr>
          <a:xfrm>
            <a:off x="438150" y="4812630"/>
            <a:ext cx="8084616" cy="219159"/>
          </a:xfrm>
        </p:spPr>
        <p:txBody>
          <a:bodyPr/>
          <a:lstStyle>
            <a:lvl1pPr marL="0" indent="0">
              <a:buNone/>
              <a:defRPr sz="800"/>
            </a:lvl1pPr>
          </a:lstStyle>
          <a:p>
            <a:pPr lvl="0"/>
            <a:endParaRPr lang="en-US" dirty="0"/>
          </a:p>
        </p:txBody>
      </p:sp>
      <p:sp>
        <p:nvSpPr>
          <p:cNvPr id="4" name="Slide Number Placeholder 11">
            <a:extLst>
              <a:ext uri="{FF2B5EF4-FFF2-40B4-BE49-F238E27FC236}">
                <a16:creationId xmlns:a16="http://schemas.microsoft.com/office/drawing/2014/main" id="{BB1B9751-7180-4936-9F8D-56531DFB4155}"/>
              </a:ext>
              <a:ext uri="{C183D7F6-B498-43B3-948B-1728B52AA6E4}">
                <adec:decorative xmlns:adec="http://schemas.microsoft.com/office/drawing/2017/decorative" val="1"/>
              </a:ext>
            </a:extLst>
          </p:cNvPr>
          <p:cNvSpPr>
            <a:spLocks noGrp="1"/>
          </p:cNvSpPr>
          <p:nvPr>
            <p:ph type="sldNum" sz="quarter" idx="17"/>
          </p:nvPr>
        </p:nvSpPr>
        <p:spPr>
          <a:xfrm>
            <a:off x="8641080" y="4800600"/>
            <a:ext cx="402336" cy="274320"/>
          </a:xfrm>
          <a:prstGeom prst="rect">
            <a:avLst/>
          </a:prstGeom>
        </p:spPr>
        <p:txBody>
          <a:bodyPr/>
          <a:lstStyle>
            <a:lvl1pPr algn="r">
              <a:defRPr sz="1000">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dirty="0"/>
          </a:p>
        </p:txBody>
      </p:sp>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 uri="{C183D7F6-B498-43B3-948B-1728B52AA6E4}">
                <adec:decorative xmlns:adec="http://schemas.microsoft.com/office/drawing/2017/decorative" val="1"/>
              </a:ext>
            </a:extLst>
          </p:cNvPr>
          <p:cNvGrpSpPr>
            <a:grpSpLocks noGrp="1" noUngrp="1" noRot="1" noMove="1" noResize="1"/>
          </p:cNvGrpSpPr>
          <p:nvPr userDrawn="1"/>
        </p:nvGrpSpPr>
        <p:grpSpPr>
          <a:xfrm>
            <a:off x="0" y="4274354"/>
            <a:ext cx="9144000" cy="869146"/>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a:spLocks noGrp="1" noRot="1" noMove="1" noResize="1" noEditPoints="1" noAdjustHandles="1" noChangeArrowheads="1" noChangeShapeType="1"/>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7" name="Group 16">
              <a:extLst>
                <a:ext uri="{FF2B5EF4-FFF2-40B4-BE49-F238E27FC236}">
                  <a16:creationId xmlns:a16="http://schemas.microsoft.com/office/drawing/2014/main" id="{88A96CBD-9BC4-3F48-F0A5-DB94DE1071B8}"/>
                </a:ext>
              </a:extLst>
            </p:cNvPr>
            <p:cNvGrpSpPr>
              <a:grpSpLocks noGrp="1" noUngrp="1" noRot="1" noMove="1" noResize="1"/>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2C94CA9D-1D40-AB06-E28C-01B79FC23B99}"/>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0" name="Parallelogram 19">
                <a:extLst>
                  <a:ext uri="{FF2B5EF4-FFF2-40B4-BE49-F238E27FC236}">
                    <a16:creationId xmlns:a16="http://schemas.microsoft.com/office/drawing/2014/main" id="{2E700AAC-8ED5-0BD9-0D59-78D98E213E6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1" name="Parallelogram 20">
                <a:extLst>
                  <a:ext uri="{FF2B5EF4-FFF2-40B4-BE49-F238E27FC236}">
                    <a16:creationId xmlns:a16="http://schemas.microsoft.com/office/drawing/2014/main" id="{524E04CF-F3D6-66B2-FB7C-10C171C17462}"/>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pic>
        <p:nvPicPr>
          <p:cNvPr id="2" name="Picture 1">
            <a:extLst>
              <a:ext uri="{FF2B5EF4-FFF2-40B4-BE49-F238E27FC236}">
                <a16:creationId xmlns:a16="http://schemas.microsoft.com/office/drawing/2014/main" id="{F0911660-0328-8FB7-F5E8-8FE9408CEE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val="0"/>
              </a:ext>
            </a:extLst>
          </a:blip>
          <a:srcRect l="-6838" t="-4371" r="-5290" b="-9440"/>
          <a:stretch/>
        </p:blipFill>
        <p:spPr>
          <a:xfrm>
            <a:off x="8157411" y="4445667"/>
            <a:ext cx="836192" cy="538299"/>
          </a:xfrm>
          <a:prstGeom prst="rect">
            <a:avLst/>
          </a:prstGeom>
        </p:spPr>
      </p:pic>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ts val="3000"/>
              </a:lnSpc>
              <a:defRPr sz="2800" b="1">
                <a:solidFill>
                  <a:srgbClr val="0057B7"/>
                </a:solidFill>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85D74EFB-518F-C978-3CDA-5C27004A669B}"/>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dirty="0"/>
          </a:p>
        </p:txBody>
      </p:sp>
    </p:spTree>
    <p:extLst>
      <p:ext uri="{BB962C8B-B14F-4D97-AF65-F5344CB8AC3E}">
        <p14:creationId xmlns:p14="http://schemas.microsoft.com/office/powerpoint/2010/main" val="241131460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CDC ATSD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 uri="{C183D7F6-B498-43B3-948B-1728B52AA6E4}">
                <adec:decorative xmlns:adec="http://schemas.microsoft.com/office/drawing/2017/decorative" val="1"/>
              </a:ext>
            </a:extLst>
          </p:cNvPr>
          <p:cNvGrpSpPr>
            <a:grpSpLocks/>
          </p:cNvGrpSpPr>
          <p:nvPr userDrawn="1"/>
        </p:nvGrpSpPr>
        <p:grpSpPr>
          <a:xfrm>
            <a:off x="0" y="4274354"/>
            <a:ext cx="9144000" cy="869146"/>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a:spLocks/>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4C15464F-2DC0-02E4-5EBE-4271CBFCFE29}"/>
                </a:ext>
              </a:extLst>
            </p:cNvPr>
            <p:cNvGrpSpPr>
              <a:grpSpLocks/>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a:spLocks/>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8" name="Parallelogram 7">
                <a:extLst>
                  <a:ext uri="{FF2B5EF4-FFF2-40B4-BE49-F238E27FC236}">
                    <a16:creationId xmlns:a16="http://schemas.microsoft.com/office/drawing/2014/main" id="{B86E1BC7-59E7-4F47-5FB3-C02246911E2C}"/>
                  </a:ext>
                </a:extLst>
              </p:cNvPr>
              <p:cNvSpPr>
                <a:spLocks/>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1200FC31-8FC6-FF0D-B5D2-3AAF45711FE3}"/>
                  </a:ext>
                </a:extLst>
              </p:cNvPr>
              <p:cNvSpPr>
                <a:spLocks/>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9E48511E-6721-466F-BC20-6BA94574094F}"/>
                  </a:ext>
                </a:extLst>
              </p:cNvPr>
              <p:cNvSpPr>
                <a:spLocks/>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ts val="3000"/>
              </a:lnSpc>
              <a:defRPr sz="2800" b="1">
                <a:solidFill>
                  <a:srgbClr val="1E5AAA"/>
                </a:solidFill>
                <a:latin typeface="Calibri" panose="020F0502020204030204" pitchFamily="34" charset="0"/>
                <a:cs typeface="Calibri" panose="020F0502020204030204" pitchFamily="34" charset="0"/>
              </a:defRPr>
            </a:lvl1pPr>
          </a:lstStyle>
          <a:p>
            <a:endParaRPr lang="en-US" dirty="0"/>
          </a:p>
        </p:txBody>
      </p:sp>
      <p:pic>
        <p:nvPicPr>
          <p:cNvPr id="10" name="Picture 9">
            <a:extLst>
              <a:ext uri="{FF2B5EF4-FFF2-40B4-BE49-F238E27FC236}">
                <a16:creationId xmlns:a16="http://schemas.microsoft.com/office/drawing/2014/main" id="{A913A7AB-3BD7-6D83-E156-20B20392C0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8156448" y="4583641"/>
            <a:ext cx="781090" cy="239492"/>
          </a:xfrm>
          <a:prstGeom prst="rect">
            <a:avLst/>
          </a:prstGeom>
        </p:spPr>
      </p:pic>
      <p:pic>
        <p:nvPicPr>
          <p:cNvPr id="3" name="Picture 2">
            <a:extLst>
              <a:ext uri="{FF2B5EF4-FFF2-40B4-BE49-F238E27FC236}">
                <a16:creationId xmlns:a16="http://schemas.microsoft.com/office/drawing/2014/main" id="{A81F4667-BA54-714C-A549-361BBCD1EE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3" cstate="print">
            <a:extLst>
              <a:ext uri="{28A0092B-C50C-407E-A947-70E740481C1C}">
                <a14:useLocalDpi xmlns:a14="http://schemas.microsoft.com/office/drawing/2010/main" val="0"/>
              </a:ext>
            </a:extLst>
          </a:blip>
          <a:srcRect l="-6838" t="-4371" r="-5290" b="-9440"/>
          <a:stretch/>
        </p:blipFill>
        <p:spPr>
          <a:xfrm>
            <a:off x="7186815" y="4443984"/>
            <a:ext cx="836192" cy="538299"/>
          </a:xfrm>
          <a:prstGeom prst="rect">
            <a:avLst/>
          </a:prstGeom>
        </p:spPr>
      </p:pic>
      <p:sp>
        <p:nvSpPr>
          <p:cNvPr id="12" name="Slide Number Placeholder 11">
            <a:extLst>
              <a:ext uri="{FF2B5EF4-FFF2-40B4-BE49-F238E27FC236}">
                <a16:creationId xmlns:a16="http://schemas.microsoft.com/office/drawing/2014/main" id="{22D3104C-B56F-273E-8CB7-21BAFD11ED8C}"/>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dirty="0"/>
          </a:p>
        </p:txBody>
      </p:sp>
    </p:spTree>
    <p:extLst>
      <p:ext uri="{BB962C8B-B14F-4D97-AF65-F5344CB8AC3E}">
        <p14:creationId xmlns:p14="http://schemas.microsoft.com/office/powerpoint/2010/main" val="286709911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Footer Placeholder 1">
            <a:extLst>
              <a:ext uri="{FF2B5EF4-FFF2-40B4-BE49-F238E27FC236}">
                <a16:creationId xmlns:a16="http://schemas.microsoft.com/office/drawing/2014/main" id="{16AE80B7-8459-1E57-E07B-EFD832E927FF}"/>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000">
                <a:solidFill>
                  <a:srgbClr val="0057B7"/>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2">
            <a:extLst>
              <a:ext uri="{FF2B5EF4-FFF2-40B4-BE49-F238E27FC236}">
                <a16:creationId xmlns:a16="http://schemas.microsoft.com/office/drawing/2014/main" id="{1BEFFA85-9BE2-6483-0D38-5E20791A658A}"/>
              </a:ext>
            </a:extLst>
          </p:cNvPr>
          <p:cNvSpPr>
            <a:spLocks noGrp="1"/>
          </p:cNvSpPr>
          <p:nvPr>
            <p:ph type="sldNum" sz="quarter" idx="4"/>
          </p:nvPr>
        </p:nvSpPr>
        <p:spPr>
          <a:xfrm>
            <a:off x="6953541" y="4767262"/>
            <a:ext cx="2057400" cy="274637"/>
          </a:xfrm>
          <a:prstGeom prst="rect">
            <a:avLst/>
          </a:prstGeom>
        </p:spPr>
        <p:txBody>
          <a:bodyPr vert="horz" lIns="91440" tIns="45720" rIns="91440" bIns="45720" rtlCol="0" anchor="ctr"/>
          <a:lstStyle>
            <a:lvl1pPr algn="r">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dirty="0"/>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88" r:id="rId1"/>
    <p:sldLayoutId id="2147483887" r:id="rId2"/>
    <p:sldLayoutId id="2147483886" r:id="rId3"/>
    <p:sldLayoutId id="2147483823" r:id="rId4"/>
    <p:sldLayoutId id="2147483876" r:id="rId5"/>
    <p:sldLayoutId id="2147483877" r:id="rId6"/>
    <p:sldLayoutId id="2147483852" r:id="rId7"/>
    <p:sldLayoutId id="2147483883" r:id="rId8"/>
    <p:sldLayoutId id="2147483885" r:id="rId9"/>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Clr>
          <a:srgbClr val="0033A1"/>
        </a:buClr>
        <a:buFont typeface="Arial" panose="020B0604020202020204" pitchFamily="34" charset="0"/>
        <a:buChar char="•"/>
        <a:defRPr sz="3200" kern="1200">
          <a:solidFill>
            <a:srgbClr val="1D1D1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3A1"/>
        </a:buClr>
        <a:buFont typeface="Arial" panose="020B0604020202020204" pitchFamily="34" charset="0"/>
        <a:buChar char="–"/>
        <a:defRPr sz="2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hyperlink" Target="http://www.cdc.gov/"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a:extLst>
              <a:ext uri="{C183D7F6-B498-43B3-948B-1728B52AA6E4}">
                <adec:decorative xmlns:adec="http://schemas.microsoft.com/office/drawing/2017/decorative" val="0"/>
              </a:ext>
            </a:extLst>
          </p:cNvPr>
          <p:cNvSpPr>
            <a:spLocks noGrp="1"/>
          </p:cNvSpPr>
          <p:nvPr>
            <p:ph type="title"/>
          </p:nvPr>
        </p:nvSpPr>
        <p:spPr>
          <a:xfrm>
            <a:off x="457200" y="1080230"/>
            <a:ext cx="8229600" cy="859536"/>
          </a:xfrm>
        </p:spPr>
        <p:txBody>
          <a:bodyPr>
            <a:normAutofit fontScale="90000"/>
          </a:bodyPr>
          <a:lstStyle/>
          <a:p>
            <a:r>
              <a:rPr lang="en-US" altLang="en-US" dirty="0"/>
              <a:t>Centers for Disease Control and Prevention (CDC)  Immunization Safety Office (ISO)</a:t>
            </a:r>
            <a:br>
              <a:rPr lang="en-US" altLang="en-US" dirty="0"/>
            </a:br>
            <a:r>
              <a:rPr lang="en-US" altLang="en-US" dirty="0"/>
              <a:t>Update</a:t>
            </a:r>
          </a:p>
        </p:txBody>
      </p:sp>
      <p:sp>
        <p:nvSpPr>
          <p:cNvPr id="3" name="Subtitle 2">
            <a:extLst>
              <a:ext uri="{FF2B5EF4-FFF2-40B4-BE49-F238E27FC236}">
                <a16:creationId xmlns:a16="http://schemas.microsoft.com/office/drawing/2014/main" id="{A027815A-D900-45DB-B7E9-7E3E5057AAA1}"/>
              </a:ext>
              <a:ext uri="{C183D7F6-B498-43B3-948B-1728B52AA6E4}">
                <adec:decorative xmlns:adec="http://schemas.microsoft.com/office/drawing/2017/decorative" val="0"/>
              </a:ext>
            </a:extLst>
          </p:cNvPr>
          <p:cNvSpPr>
            <a:spLocks noGrp="1"/>
          </p:cNvSpPr>
          <p:nvPr>
            <p:ph type="subTitle" idx="1"/>
          </p:nvPr>
        </p:nvSpPr>
        <p:spPr>
          <a:xfrm>
            <a:off x="457200" y="2702296"/>
            <a:ext cx="6400800" cy="342900"/>
          </a:xfrm>
        </p:spPr>
        <p:txBody>
          <a:bodyPr>
            <a:noAutofit/>
          </a:bodyPr>
          <a:lstStyle/>
          <a:p>
            <a:r>
              <a:rPr lang="en-US" dirty="0"/>
              <a:t>Jonathan Duffy, MD, MPH</a:t>
            </a:r>
          </a:p>
          <a:p>
            <a:r>
              <a:rPr lang="en-US" dirty="0"/>
              <a:t>Immunization Safety Office</a:t>
            </a:r>
          </a:p>
          <a:p>
            <a:r>
              <a:rPr lang="en-US" dirty="0"/>
              <a:t>Centers for Disease Control and Prevention</a:t>
            </a:r>
          </a:p>
          <a:p>
            <a:endParaRPr lang="en-US" dirty="0"/>
          </a:p>
        </p:txBody>
      </p:sp>
      <p:sp>
        <p:nvSpPr>
          <p:cNvPr id="4" name="Text Placeholder 3">
            <a:extLst>
              <a:ext uri="{FF2B5EF4-FFF2-40B4-BE49-F238E27FC236}">
                <a16:creationId xmlns:a16="http://schemas.microsoft.com/office/drawing/2014/main" id="{58FFE8E3-8F69-40F6-9D10-8E58648E78B5}"/>
              </a:ext>
              <a:ext uri="{C183D7F6-B498-43B3-948B-1728B52AA6E4}">
                <adec:decorative xmlns:adec="http://schemas.microsoft.com/office/drawing/2017/decorative" val="0"/>
              </a:ext>
            </a:extLst>
          </p:cNvPr>
          <p:cNvSpPr>
            <a:spLocks noGrp="1"/>
          </p:cNvSpPr>
          <p:nvPr>
            <p:ph type="body" sz="quarter" idx="10"/>
          </p:nvPr>
        </p:nvSpPr>
        <p:spPr>
          <a:xfrm>
            <a:off x="457200" y="4102514"/>
            <a:ext cx="6400800" cy="971550"/>
          </a:xfrm>
        </p:spPr>
        <p:txBody>
          <a:bodyPr/>
          <a:lstStyle/>
          <a:p>
            <a:r>
              <a:rPr lang="en-US" dirty="0"/>
              <a:t>Advisory Commission on Childhood Vaccines (ACCV) meeting</a:t>
            </a:r>
          </a:p>
          <a:p>
            <a:r>
              <a:rPr lang="en-US" dirty="0"/>
              <a:t>July 11, 2024</a:t>
            </a:r>
          </a:p>
        </p:txBody>
      </p:sp>
      <p:pic>
        <p:nvPicPr>
          <p:cNvPr id="5" name="Picture 4" descr="logo, U.S. Centers for Disease Control and Prevention">
            <a:extLst>
              <a:ext uri="{FF2B5EF4-FFF2-40B4-BE49-F238E27FC236}">
                <a16:creationId xmlns:a16="http://schemas.microsoft.com/office/drawing/2014/main" id="{E0576645-C070-9ABD-5B5F-C0670C688FB6}"/>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p:nvPicPr>
        <p:blipFill rotWithShape="1">
          <a:blip r:embed="rId3" cstate="print">
            <a:extLst>
              <a:ext uri="{28A0092B-C50C-407E-A947-70E740481C1C}">
                <a14:useLocalDpi xmlns:a14="http://schemas.microsoft.com/office/drawing/2010/main" val="0"/>
              </a:ext>
            </a:extLst>
          </a:blip>
          <a:srcRect l="-6838" t="-4371" r="-5290" b="-9440"/>
          <a:stretch/>
        </p:blipFill>
        <p:spPr>
          <a:xfrm>
            <a:off x="8085221" y="138363"/>
            <a:ext cx="962526" cy="619626"/>
          </a:xfrm>
          <a:prstGeom prst="rect">
            <a:avLst/>
          </a:prstGeom>
        </p:spPr>
      </p:pic>
      <p:sp>
        <p:nvSpPr>
          <p:cNvPr id="2" name="Slide Number Placeholder 1">
            <a:extLst>
              <a:ext uri="{FF2B5EF4-FFF2-40B4-BE49-F238E27FC236}">
                <a16:creationId xmlns:a16="http://schemas.microsoft.com/office/drawing/2014/main" id="{B3B7A529-66E2-1944-30B6-A765E66F18AF}"/>
              </a:ext>
              <a:ext uri="{C183D7F6-B498-43B3-948B-1728B52AA6E4}">
                <adec:decorative xmlns:adec="http://schemas.microsoft.com/office/drawing/2017/decorative" val="1"/>
              </a:ext>
            </a:extLst>
          </p:cNvPr>
          <p:cNvSpPr>
            <a:spLocks noGrp="1"/>
          </p:cNvSpPr>
          <p:nvPr>
            <p:ph type="sldNum" sz="quarter" idx="13"/>
          </p:nvPr>
        </p:nvSpPr>
        <p:spPr>
          <a:xfrm>
            <a:off x="6953541" y="4767262"/>
            <a:ext cx="2057400" cy="274637"/>
          </a:xfrm>
        </p:spPr>
        <p:txBody>
          <a:bodyPr/>
          <a:lstStyle/>
          <a:p>
            <a:fld id="{D8E7DCDC-E408-4B61-982D-00D1D5E6AEFC}" type="slidenum">
              <a:rPr lang="en-US" smtClean="0"/>
              <a:pPr/>
              <a:t>1</a:t>
            </a:fld>
            <a:endParaRPr lang="en-US" dirty="0"/>
          </a:p>
        </p:txBody>
      </p:sp>
    </p:spTree>
    <p:extLst>
      <p:ext uri="{BB962C8B-B14F-4D97-AF65-F5344CB8AC3E}">
        <p14:creationId xmlns:p14="http://schemas.microsoft.com/office/powerpoint/2010/main" val="257025482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19EFA-6304-FF0E-91E2-F68C9D00E0FE}"/>
              </a:ext>
            </a:extLst>
          </p:cNvPr>
          <p:cNvSpPr>
            <a:spLocks noGrp="1"/>
          </p:cNvSpPr>
          <p:nvPr>
            <p:ph type="title"/>
          </p:nvPr>
        </p:nvSpPr>
        <p:spPr/>
        <p:txBody>
          <a:bodyPr>
            <a:normAutofit fontScale="90000"/>
          </a:bodyPr>
          <a:lstStyle/>
          <a:p>
            <a:r>
              <a:rPr lang="en-US" dirty="0"/>
              <a:t>Advisory Committee on Immunization Practices (ACIP) meeting highlights</a:t>
            </a:r>
          </a:p>
        </p:txBody>
      </p:sp>
      <p:sp>
        <p:nvSpPr>
          <p:cNvPr id="3" name="Text Placeholder 2">
            <a:extLst>
              <a:ext uri="{FF2B5EF4-FFF2-40B4-BE49-F238E27FC236}">
                <a16:creationId xmlns:a16="http://schemas.microsoft.com/office/drawing/2014/main" id="{97B625E8-09A3-001A-5076-D8C2632E28F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215A9A4-364D-9B14-763C-C82890E00DC4}"/>
              </a:ext>
            </a:extLst>
          </p:cNvPr>
          <p:cNvSpPr>
            <a:spLocks noGrp="1"/>
          </p:cNvSpPr>
          <p:nvPr>
            <p:ph type="sldNum" sz="quarter" idx="11"/>
          </p:nvPr>
        </p:nvSpPr>
        <p:spPr/>
        <p:txBody>
          <a:bodyPr/>
          <a:lstStyle/>
          <a:p>
            <a:fld id="{D8E7DCDC-E408-4B61-982D-00D1D5E6AEFC}" type="slidenum">
              <a:rPr lang="en-US" smtClean="0"/>
              <a:pPr/>
              <a:t>10</a:t>
            </a:fld>
            <a:endParaRPr lang="en-US" dirty="0"/>
          </a:p>
        </p:txBody>
      </p:sp>
    </p:spTree>
    <p:extLst>
      <p:ext uri="{BB962C8B-B14F-4D97-AF65-F5344CB8AC3E}">
        <p14:creationId xmlns:p14="http://schemas.microsoft.com/office/powerpoint/2010/main" val="370122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50461-5080-7BCA-F64B-1BCE0D4CEC6A}"/>
              </a:ext>
            </a:extLst>
          </p:cNvPr>
          <p:cNvSpPr>
            <a:spLocks noGrp="1"/>
          </p:cNvSpPr>
          <p:nvPr>
            <p:ph type="title"/>
          </p:nvPr>
        </p:nvSpPr>
        <p:spPr/>
        <p:txBody>
          <a:bodyPr/>
          <a:lstStyle/>
          <a:p>
            <a:r>
              <a:rPr lang="en-US" dirty="0"/>
              <a:t>Respiratory Syncytial Virus (RSV) Vaccines – Adults</a:t>
            </a:r>
          </a:p>
        </p:txBody>
      </p:sp>
      <p:sp>
        <p:nvSpPr>
          <p:cNvPr id="3" name="Text Placeholder 2">
            <a:extLst>
              <a:ext uri="{FF2B5EF4-FFF2-40B4-BE49-F238E27FC236}">
                <a16:creationId xmlns:a16="http://schemas.microsoft.com/office/drawing/2014/main" id="{EE479BB4-E889-EAAE-0C76-3B563FDEB7A7}"/>
              </a:ext>
            </a:extLst>
          </p:cNvPr>
          <p:cNvSpPr>
            <a:spLocks noGrp="1"/>
          </p:cNvSpPr>
          <p:nvPr>
            <p:ph type="body" sz="quarter" idx="10"/>
          </p:nvPr>
        </p:nvSpPr>
        <p:spPr>
          <a:xfrm>
            <a:off x="457200" y="978010"/>
            <a:ext cx="8229600" cy="3822589"/>
          </a:xfrm>
        </p:spPr>
        <p:txBody>
          <a:bodyPr>
            <a:normAutofit/>
          </a:bodyPr>
          <a:lstStyle/>
          <a:p>
            <a:r>
              <a:rPr lang="en-US" dirty="0"/>
              <a:t>ACIP recommends adults 75 years of age and older receive a single dose of RSV </a:t>
            </a:r>
            <a:r>
              <a:rPr lang="en-US" dirty="0" err="1"/>
              <a:t>vaccine.</a:t>
            </a:r>
            <a:r>
              <a:rPr lang="en-US" baseline="30000" dirty="0" err="1"/>
              <a:t>a,b</a:t>
            </a:r>
            <a:endParaRPr lang="en-US" baseline="30000" dirty="0"/>
          </a:p>
          <a:p>
            <a:r>
              <a:rPr lang="en-US" dirty="0"/>
              <a:t>ACIP recommends adults 60–74 years of age and older who are at increased risk of severe RSV </a:t>
            </a:r>
            <a:r>
              <a:rPr lang="en-US" dirty="0" err="1"/>
              <a:t>disease</a:t>
            </a:r>
            <a:r>
              <a:rPr lang="en-US" baseline="30000" dirty="0" err="1"/>
              <a:t>c</a:t>
            </a:r>
            <a:r>
              <a:rPr lang="en-US" dirty="0"/>
              <a:t> receive a single dose of RSV </a:t>
            </a:r>
            <a:r>
              <a:rPr lang="en-US" dirty="0" err="1"/>
              <a:t>vaccine.</a:t>
            </a:r>
            <a:r>
              <a:rPr lang="en-US" baseline="30000" dirty="0" err="1"/>
              <a:t>a,b</a:t>
            </a:r>
            <a:endParaRPr lang="en-US" baseline="30000" dirty="0"/>
          </a:p>
          <a:p>
            <a:pPr marL="287337" lvl="1" indent="0">
              <a:buNone/>
            </a:pPr>
            <a:r>
              <a:rPr lang="en-US" sz="1400" baseline="30000" dirty="0" err="1"/>
              <a:t>a</a:t>
            </a:r>
            <a:r>
              <a:rPr lang="en-US" sz="1400" dirty="0" err="1"/>
              <a:t>RSV</a:t>
            </a:r>
            <a:r>
              <a:rPr lang="en-US" sz="1400" dirty="0"/>
              <a:t> vaccination is recommended as a single lifetime dose only. Persons who have already received RSV vaccination are NOT recommended to receive another dose.</a:t>
            </a:r>
          </a:p>
          <a:p>
            <a:pPr marL="287337" lvl="1" indent="0">
              <a:buNone/>
            </a:pPr>
            <a:r>
              <a:rPr lang="en-US" sz="1400" baseline="30000" dirty="0" err="1"/>
              <a:t>b</a:t>
            </a:r>
            <a:r>
              <a:rPr lang="en-US" sz="1400" dirty="0" err="1"/>
              <a:t>These</a:t>
            </a:r>
            <a:r>
              <a:rPr lang="en-US" sz="1400" dirty="0"/>
              <a:t> recommendations supplant the current recommendation that adults 60 years of age and older may receive RSV vaccination, using shared clinical decision-making. Adults 60–74 years of age who are not at increased risk of severe RSV disease are NOT recommended to receive RSV vaccination.</a:t>
            </a:r>
          </a:p>
          <a:p>
            <a:pPr marL="287337" lvl="1" indent="0">
              <a:buNone/>
            </a:pPr>
            <a:r>
              <a:rPr lang="en-US" sz="1400" baseline="30000" dirty="0"/>
              <a:t>C</a:t>
            </a:r>
            <a:r>
              <a:rPr lang="en-US" sz="1400" dirty="0"/>
              <a:t>CDC will publish Clinical Considerations that describe chronic medical conditions and other risk factors for severe RSV disease for use in this risk-based recommendation.</a:t>
            </a:r>
          </a:p>
        </p:txBody>
      </p:sp>
      <p:sp>
        <p:nvSpPr>
          <p:cNvPr id="4" name="Text Placeholder 3">
            <a:extLst>
              <a:ext uri="{FF2B5EF4-FFF2-40B4-BE49-F238E27FC236}">
                <a16:creationId xmlns:a16="http://schemas.microsoft.com/office/drawing/2014/main" id="{72DCC7E4-1C94-B1FC-8DE2-EB4F3D844B75}"/>
              </a:ext>
            </a:extLst>
          </p:cNvPr>
          <p:cNvSpPr>
            <a:spLocks noGrp="1"/>
          </p:cNvSpPr>
          <p:nvPr>
            <p:ph type="body" sz="quarter" idx="11"/>
          </p:nvPr>
        </p:nvSpPr>
        <p:spPr/>
        <p:txBody>
          <a:bodyPr/>
          <a:lstStyle/>
          <a:p>
            <a:r>
              <a:rPr lang="en-US" dirty="0"/>
              <a:t>https://www.cdc.gov/vaccines/acip/recommendations.html </a:t>
            </a:r>
          </a:p>
        </p:txBody>
      </p:sp>
      <p:sp>
        <p:nvSpPr>
          <p:cNvPr id="5" name="Slide Number Placeholder 4">
            <a:extLst>
              <a:ext uri="{FF2B5EF4-FFF2-40B4-BE49-F238E27FC236}">
                <a16:creationId xmlns:a16="http://schemas.microsoft.com/office/drawing/2014/main" id="{65AC973E-D1E8-4BFC-0E86-9DF179F078E5}"/>
              </a:ext>
            </a:extLst>
          </p:cNvPr>
          <p:cNvSpPr>
            <a:spLocks noGrp="1"/>
          </p:cNvSpPr>
          <p:nvPr>
            <p:ph type="sldNum" sz="quarter" idx="17"/>
          </p:nvPr>
        </p:nvSpPr>
        <p:spPr/>
        <p:txBody>
          <a:bodyPr/>
          <a:lstStyle/>
          <a:p>
            <a:fld id="{BE1A0740-F252-4427-A288-A0F9AF0CD4D9}" type="slidenum">
              <a:rPr lang="en-US" smtClean="0"/>
              <a:pPr/>
              <a:t>11</a:t>
            </a:fld>
            <a:endParaRPr lang="en-US" dirty="0"/>
          </a:p>
        </p:txBody>
      </p:sp>
    </p:spTree>
    <p:extLst>
      <p:ext uri="{BB962C8B-B14F-4D97-AF65-F5344CB8AC3E}">
        <p14:creationId xmlns:p14="http://schemas.microsoft.com/office/powerpoint/2010/main" val="349069175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8B649-FC23-A114-40E5-0F2AF9DBFB92}"/>
              </a:ext>
            </a:extLst>
          </p:cNvPr>
          <p:cNvSpPr>
            <a:spLocks noGrp="1"/>
          </p:cNvSpPr>
          <p:nvPr>
            <p:ph type="title"/>
          </p:nvPr>
        </p:nvSpPr>
        <p:spPr/>
        <p:txBody>
          <a:bodyPr/>
          <a:lstStyle/>
          <a:p>
            <a:r>
              <a:rPr lang="en-US" dirty="0"/>
              <a:t>DTaP-IPV-Hib-</a:t>
            </a:r>
            <a:r>
              <a:rPr lang="en-US" dirty="0" err="1"/>
              <a:t>HepB</a:t>
            </a:r>
            <a:r>
              <a:rPr lang="en-US" dirty="0"/>
              <a:t> (</a:t>
            </a:r>
            <a:r>
              <a:rPr lang="en-US" dirty="0" err="1"/>
              <a:t>Vaxelis</a:t>
            </a:r>
            <a:r>
              <a:rPr lang="en-US" dirty="0"/>
              <a:t>®) Vaccine</a:t>
            </a:r>
          </a:p>
        </p:txBody>
      </p:sp>
      <p:sp>
        <p:nvSpPr>
          <p:cNvPr id="3" name="Text Placeholder 2">
            <a:extLst>
              <a:ext uri="{FF2B5EF4-FFF2-40B4-BE49-F238E27FC236}">
                <a16:creationId xmlns:a16="http://schemas.microsoft.com/office/drawing/2014/main" id="{E9A206F0-E1A3-880D-BCEC-812D5D56DA7F}"/>
              </a:ext>
            </a:extLst>
          </p:cNvPr>
          <p:cNvSpPr>
            <a:spLocks noGrp="1"/>
          </p:cNvSpPr>
          <p:nvPr>
            <p:ph type="body" sz="quarter" idx="10"/>
          </p:nvPr>
        </p:nvSpPr>
        <p:spPr/>
        <p:txBody>
          <a:bodyPr/>
          <a:lstStyle/>
          <a:p>
            <a:r>
              <a:rPr lang="en-US" dirty="0"/>
              <a:t>ACIP recommends DTaP-IPV-Hib-</a:t>
            </a:r>
            <a:r>
              <a:rPr lang="en-US" dirty="0" err="1"/>
              <a:t>HepB</a:t>
            </a:r>
            <a:r>
              <a:rPr lang="en-US" dirty="0"/>
              <a:t> (</a:t>
            </a:r>
            <a:r>
              <a:rPr lang="en-US" dirty="0" err="1"/>
              <a:t>Vaxelis</a:t>
            </a:r>
            <a:r>
              <a:rPr lang="en-US" dirty="0"/>
              <a:t>®) should be included with PRP-OMP (</a:t>
            </a:r>
            <a:r>
              <a:rPr lang="en-US" dirty="0" err="1"/>
              <a:t>PedvaxHIB</a:t>
            </a:r>
            <a:r>
              <a:rPr lang="en-US" dirty="0"/>
              <a:t>®) in the preferential recommendation for American Indian and Alaska Native infants based on the </a:t>
            </a:r>
            <a:r>
              <a:rPr lang="en-US" dirty="0" err="1"/>
              <a:t>Haemophilus</a:t>
            </a:r>
            <a:r>
              <a:rPr lang="en-US" dirty="0"/>
              <a:t> influenzae type b (Hib) component.</a:t>
            </a:r>
          </a:p>
        </p:txBody>
      </p:sp>
      <p:sp>
        <p:nvSpPr>
          <p:cNvPr id="4" name="Text Placeholder 3">
            <a:extLst>
              <a:ext uri="{FF2B5EF4-FFF2-40B4-BE49-F238E27FC236}">
                <a16:creationId xmlns:a16="http://schemas.microsoft.com/office/drawing/2014/main" id="{FBD0ABD8-959F-2CED-F92C-4E4F68A7F3F1}"/>
              </a:ext>
            </a:extLst>
          </p:cNvPr>
          <p:cNvSpPr>
            <a:spLocks noGrp="1"/>
          </p:cNvSpPr>
          <p:nvPr>
            <p:ph type="body" sz="quarter" idx="11"/>
          </p:nvPr>
        </p:nvSpPr>
        <p:spPr/>
        <p:txBody>
          <a:bodyPr/>
          <a:lstStyle/>
          <a:p>
            <a:r>
              <a:rPr lang="en-US" dirty="0"/>
              <a:t>https://www.cdc.gov/vaccines/acip/recommendations.html</a:t>
            </a:r>
          </a:p>
        </p:txBody>
      </p:sp>
      <p:sp>
        <p:nvSpPr>
          <p:cNvPr id="5" name="Slide Number Placeholder 4">
            <a:extLst>
              <a:ext uri="{FF2B5EF4-FFF2-40B4-BE49-F238E27FC236}">
                <a16:creationId xmlns:a16="http://schemas.microsoft.com/office/drawing/2014/main" id="{28B82C8A-6E34-84FF-45E8-46012305B7FD}"/>
              </a:ext>
            </a:extLst>
          </p:cNvPr>
          <p:cNvSpPr>
            <a:spLocks noGrp="1"/>
          </p:cNvSpPr>
          <p:nvPr>
            <p:ph type="sldNum" sz="quarter" idx="17"/>
          </p:nvPr>
        </p:nvSpPr>
        <p:spPr/>
        <p:txBody>
          <a:bodyPr/>
          <a:lstStyle/>
          <a:p>
            <a:fld id="{BE1A0740-F252-4427-A288-A0F9AF0CD4D9}" type="slidenum">
              <a:rPr lang="en-US" smtClean="0"/>
              <a:pPr/>
              <a:t>12</a:t>
            </a:fld>
            <a:endParaRPr lang="en-US" dirty="0"/>
          </a:p>
        </p:txBody>
      </p:sp>
    </p:spTree>
    <p:extLst>
      <p:ext uri="{BB962C8B-B14F-4D97-AF65-F5344CB8AC3E}">
        <p14:creationId xmlns:p14="http://schemas.microsoft.com/office/powerpoint/2010/main" val="176418877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6419D-0536-93D7-2D76-AE8E37F5D67E}"/>
              </a:ext>
            </a:extLst>
          </p:cNvPr>
          <p:cNvSpPr>
            <a:spLocks noGrp="1"/>
          </p:cNvSpPr>
          <p:nvPr>
            <p:ph type="title"/>
          </p:nvPr>
        </p:nvSpPr>
        <p:spPr/>
        <p:txBody>
          <a:bodyPr/>
          <a:lstStyle/>
          <a:p>
            <a:r>
              <a:rPr lang="en-US" dirty="0"/>
              <a:t>COVID-19 Vaccines</a:t>
            </a:r>
          </a:p>
        </p:txBody>
      </p:sp>
      <p:sp>
        <p:nvSpPr>
          <p:cNvPr id="3" name="Text Placeholder 2">
            <a:extLst>
              <a:ext uri="{FF2B5EF4-FFF2-40B4-BE49-F238E27FC236}">
                <a16:creationId xmlns:a16="http://schemas.microsoft.com/office/drawing/2014/main" id="{EC62B8A2-049C-963F-7DC8-382D18009624}"/>
              </a:ext>
            </a:extLst>
          </p:cNvPr>
          <p:cNvSpPr>
            <a:spLocks noGrp="1"/>
          </p:cNvSpPr>
          <p:nvPr>
            <p:ph type="body" sz="quarter" idx="10"/>
          </p:nvPr>
        </p:nvSpPr>
        <p:spPr/>
        <p:txBody>
          <a:bodyPr/>
          <a:lstStyle/>
          <a:p>
            <a:r>
              <a:rPr lang="en-US" dirty="0"/>
              <a:t>ACIP recommends 2024-2025 COVID-19 vaccines as authorized or approved by FDA in persons ≥6 months of age.</a:t>
            </a:r>
          </a:p>
        </p:txBody>
      </p:sp>
      <p:sp>
        <p:nvSpPr>
          <p:cNvPr id="4" name="Text Placeholder 3">
            <a:extLst>
              <a:ext uri="{FF2B5EF4-FFF2-40B4-BE49-F238E27FC236}">
                <a16:creationId xmlns:a16="http://schemas.microsoft.com/office/drawing/2014/main" id="{43EF9666-ADA4-0B3D-8A82-7DF311E1DB60}"/>
              </a:ext>
            </a:extLst>
          </p:cNvPr>
          <p:cNvSpPr>
            <a:spLocks noGrp="1"/>
          </p:cNvSpPr>
          <p:nvPr>
            <p:ph type="body" sz="quarter" idx="11"/>
          </p:nvPr>
        </p:nvSpPr>
        <p:spPr/>
        <p:txBody>
          <a:bodyPr/>
          <a:lstStyle/>
          <a:p>
            <a:r>
              <a:rPr lang="en-US" dirty="0"/>
              <a:t>https://www.cdc.gov/vaccines/acip/recommendations.html</a:t>
            </a:r>
          </a:p>
        </p:txBody>
      </p:sp>
      <p:sp>
        <p:nvSpPr>
          <p:cNvPr id="5" name="Slide Number Placeholder 4">
            <a:extLst>
              <a:ext uri="{FF2B5EF4-FFF2-40B4-BE49-F238E27FC236}">
                <a16:creationId xmlns:a16="http://schemas.microsoft.com/office/drawing/2014/main" id="{ECEEA344-39E7-CCDA-3FBC-279106F9142A}"/>
              </a:ext>
            </a:extLst>
          </p:cNvPr>
          <p:cNvSpPr>
            <a:spLocks noGrp="1"/>
          </p:cNvSpPr>
          <p:nvPr>
            <p:ph type="sldNum" sz="quarter" idx="17"/>
          </p:nvPr>
        </p:nvSpPr>
        <p:spPr/>
        <p:txBody>
          <a:bodyPr/>
          <a:lstStyle/>
          <a:p>
            <a:fld id="{BE1A0740-F252-4427-A288-A0F9AF0CD4D9}" type="slidenum">
              <a:rPr lang="en-US" smtClean="0"/>
              <a:pPr/>
              <a:t>13</a:t>
            </a:fld>
            <a:endParaRPr lang="en-US" dirty="0"/>
          </a:p>
        </p:txBody>
      </p:sp>
    </p:spTree>
    <p:extLst>
      <p:ext uri="{BB962C8B-B14F-4D97-AF65-F5344CB8AC3E}">
        <p14:creationId xmlns:p14="http://schemas.microsoft.com/office/powerpoint/2010/main" val="328821419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88DBA-6277-A14A-5350-672033C6DDCE}"/>
              </a:ext>
            </a:extLst>
          </p:cNvPr>
          <p:cNvSpPr>
            <a:spLocks noGrp="1"/>
          </p:cNvSpPr>
          <p:nvPr>
            <p:ph type="title"/>
          </p:nvPr>
        </p:nvSpPr>
        <p:spPr/>
        <p:txBody>
          <a:bodyPr/>
          <a:lstStyle/>
          <a:p>
            <a:r>
              <a:rPr lang="en-US" dirty="0"/>
              <a:t>Influenza Vaccines</a:t>
            </a:r>
          </a:p>
        </p:txBody>
      </p:sp>
      <p:sp>
        <p:nvSpPr>
          <p:cNvPr id="3" name="Text Placeholder 2">
            <a:extLst>
              <a:ext uri="{FF2B5EF4-FFF2-40B4-BE49-F238E27FC236}">
                <a16:creationId xmlns:a16="http://schemas.microsoft.com/office/drawing/2014/main" id="{4406C43C-B308-8539-8F16-E4D1E77C396A}"/>
              </a:ext>
            </a:extLst>
          </p:cNvPr>
          <p:cNvSpPr>
            <a:spLocks noGrp="1"/>
          </p:cNvSpPr>
          <p:nvPr>
            <p:ph type="body" sz="quarter" idx="10"/>
          </p:nvPr>
        </p:nvSpPr>
        <p:spPr/>
        <p:txBody>
          <a:bodyPr/>
          <a:lstStyle/>
          <a:p>
            <a:r>
              <a:rPr lang="en-US" dirty="0"/>
              <a:t>ACIP reaffirms the recommendation for routine annual influenza vaccination of all persons aged ≥6 months who do not have contraindications.</a:t>
            </a:r>
          </a:p>
          <a:p>
            <a:r>
              <a:rPr lang="en-US" dirty="0"/>
              <a:t>ACIP recommends high-dose inactivated (HD-IIV3) and adjuvanted inactivated (aIIV3) influenza vaccines as acceptable options for influenza vaccination of solid organ transplant recipients aged 18 through 64 years who are on immunosuppressive medication regimens, without a preference over other age-appropriate IIV3s or RIV3.</a:t>
            </a:r>
          </a:p>
        </p:txBody>
      </p:sp>
      <p:sp>
        <p:nvSpPr>
          <p:cNvPr id="4" name="Text Placeholder 3">
            <a:extLst>
              <a:ext uri="{FF2B5EF4-FFF2-40B4-BE49-F238E27FC236}">
                <a16:creationId xmlns:a16="http://schemas.microsoft.com/office/drawing/2014/main" id="{1CCEA132-9E4F-A3FC-766C-E252981BD54B}"/>
              </a:ext>
            </a:extLst>
          </p:cNvPr>
          <p:cNvSpPr>
            <a:spLocks noGrp="1"/>
          </p:cNvSpPr>
          <p:nvPr>
            <p:ph type="body" sz="quarter" idx="11"/>
          </p:nvPr>
        </p:nvSpPr>
        <p:spPr/>
        <p:txBody>
          <a:bodyPr/>
          <a:lstStyle/>
          <a:p>
            <a:r>
              <a:rPr lang="en-US" dirty="0"/>
              <a:t>https://www.cdc.gov/vaccines/acip/recommendations.html</a:t>
            </a:r>
          </a:p>
        </p:txBody>
      </p:sp>
      <p:sp>
        <p:nvSpPr>
          <p:cNvPr id="5" name="Slide Number Placeholder 4">
            <a:extLst>
              <a:ext uri="{FF2B5EF4-FFF2-40B4-BE49-F238E27FC236}">
                <a16:creationId xmlns:a16="http://schemas.microsoft.com/office/drawing/2014/main" id="{D3307DC4-D8F2-701C-3425-42F481915E58}"/>
              </a:ext>
            </a:extLst>
          </p:cNvPr>
          <p:cNvSpPr>
            <a:spLocks noGrp="1"/>
          </p:cNvSpPr>
          <p:nvPr>
            <p:ph type="sldNum" sz="quarter" idx="17"/>
          </p:nvPr>
        </p:nvSpPr>
        <p:spPr/>
        <p:txBody>
          <a:bodyPr/>
          <a:lstStyle/>
          <a:p>
            <a:fld id="{BE1A0740-F252-4427-A288-A0F9AF0CD4D9}" type="slidenum">
              <a:rPr lang="en-US" smtClean="0"/>
              <a:pPr/>
              <a:t>14</a:t>
            </a:fld>
            <a:endParaRPr lang="en-US" dirty="0"/>
          </a:p>
        </p:txBody>
      </p:sp>
    </p:spTree>
    <p:extLst>
      <p:ext uri="{BB962C8B-B14F-4D97-AF65-F5344CB8AC3E}">
        <p14:creationId xmlns:p14="http://schemas.microsoft.com/office/powerpoint/2010/main" val="19562482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A092B-DB48-A699-3BC3-55D414AE1DD9}"/>
              </a:ext>
            </a:extLst>
          </p:cNvPr>
          <p:cNvSpPr>
            <a:spLocks noGrp="1"/>
          </p:cNvSpPr>
          <p:nvPr>
            <p:ph type="title"/>
          </p:nvPr>
        </p:nvSpPr>
        <p:spPr/>
        <p:txBody>
          <a:bodyPr/>
          <a:lstStyle/>
          <a:p>
            <a:r>
              <a:rPr lang="en-US" dirty="0"/>
              <a:t>Influenza Vaccines</a:t>
            </a:r>
          </a:p>
        </p:txBody>
      </p:sp>
      <p:sp>
        <p:nvSpPr>
          <p:cNvPr id="4" name="Text Placeholder 3">
            <a:extLst>
              <a:ext uri="{FF2B5EF4-FFF2-40B4-BE49-F238E27FC236}">
                <a16:creationId xmlns:a16="http://schemas.microsoft.com/office/drawing/2014/main" id="{69F1D783-B584-4610-DC15-54C0E295342B}"/>
              </a:ext>
            </a:extLst>
          </p:cNvPr>
          <p:cNvSpPr>
            <a:spLocks noGrp="1"/>
          </p:cNvSpPr>
          <p:nvPr>
            <p:ph type="body" sz="quarter" idx="11"/>
          </p:nvPr>
        </p:nvSpPr>
        <p:spPr/>
        <p:txBody>
          <a:bodyPr/>
          <a:lstStyle/>
          <a:p>
            <a:r>
              <a:rPr lang="en-US" dirty="0"/>
              <a:t>https://www.cdc.gov/vaccines/acip/meetings/slides-2024-06-26-28.html</a:t>
            </a:r>
          </a:p>
        </p:txBody>
      </p:sp>
      <p:sp>
        <p:nvSpPr>
          <p:cNvPr id="5" name="Slide Number Placeholder 4">
            <a:extLst>
              <a:ext uri="{FF2B5EF4-FFF2-40B4-BE49-F238E27FC236}">
                <a16:creationId xmlns:a16="http://schemas.microsoft.com/office/drawing/2014/main" id="{2B937D49-2475-25AB-0AA7-E34C2AD43E43}"/>
              </a:ext>
            </a:extLst>
          </p:cNvPr>
          <p:cNvSpPr>
            <a:spLocks noGrp="1"/>
          </p:cNvSpPr>
          <p:nvPr>
            <p:ph type="sldNum" sz="quarter" idx="17"/>
          </p:nvPr>
        </p:nvSpPr>
        <p:spPr/>
        <p:txBody>
          <a:bodyPr/>
          <a:lstStyle/>
          <a:p>
            <a:fld id="{BE1A0740-F252-4427-A288-A0F9AF0CD4D9}" type="slidenum">
              <a:rPr lang="en-US" smtClean="0"/>
              <a:pPr/>
              <a:t>15</a:t>
            </a:fld>
            <a:endParaRPr lang="en-US" dirty="0"/>
          </a:p>
        </p:txBody>
      </p:sp>
      <p:pic>
        <p:nvPicPr>
          <p:cNvPr id="7" name="Picture 6">
            <a:extLst>
              <a:ext uri="{FF2B5EF4-FFF2-40B4-BE49-F238E27FC236}">
                <a16:creationId xmlns:a16="http://schemas.microsoft.com/office/drawing/2014/main" id="{6F7E98E1-D24E-6F95-BE31-EEB083839E06}"/>
              </a:ext>
            </a:extLst>
          </p:cNvPr>
          <p:cNvPicPr>
            <a:picLocks noChangeAspect="1"/>
          </p:cNvPicPr>
          <p:nvPr/>
        </p:nvPicPr>
        <p:blipFill rotWithShape="1">
          <a:blip r:embed="rId2"/>
          <a:srcRect l="3072" t="8978" r="2065"/>
          <a:stretch/>
        </p:blipFill>
        <p:spPr>
          <a:xfrm>
            <a:off x="728910" y="882593"/>
            <a:ext cx="7686180" cy="3886801"/>
          </a:xfrm>
          <a:prstGeom prst="rect">
            <a:avLst/>
          </a:prstGeom>
        </p:spPr>
      </p:pic>
    </p:spTree>
    <p:extLst>
      <p:ext uri="{BB962C8B-B14F-4D97-AF65-F5344CB8AC3E}">
        <p14:creationId xmlns:p14="http://schemas.microsoft.com/office/powerpoint/2010/main" val="88041296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B6F59-0235-10B2-798D-2D1B73373539}"/>
              </a:ext>
            </a:extLst>
          </p:cNvPr>
          <p:cNvSpPr>
            <a:spLocks noGrp="1"/>
          </p:cNvSpPr>
          <p:nvPr>
            <p:ph type="title"/>
          </p:nvPr>
        </p:nvSpPr>
        <p:spPr/>
        <p:txBody>
          <a:bodyPr/>
          <a:lstStyle/>
          <a:p>
            <a:r>
              <a:rPr lang="en-US" dirty="0"/>
              <a:t>H5N1 Bird Flu: Current Situation</a:t>
            </a:r>
          </a:p>
        </p:txBody>
      </p:sp>
      <p:sp>
        <p:nvSpPr>
          <p:cNvPr id="3" name="Text Placeholder 2">
            <a:extLst>
              <a:ext uri="{FF2B5EF4-FFF2-40B4-BE49-F238E27FC236}">
                <a16:creationId xmlns:a16="http://schemas.microsoft.com/office/drawing/2014/main" id="{CFA6A6DB-3EEC-F0C5-5379-106EECEDD683}"/>
              </a:ext>
            </a:extLst>
          </p:cNvPr>
          <p:cNvSpPr>
            <a:spLocks noGrp="1"/>
          </p:cNvSpPr>
          <p:nvPr>
            <p:ph type="body" sz="quarter" idx="10"/>
          </p:nvPr>
        </p:nvSpPr>
        <p:spPr/>
        <p:txBody>
          <a:bodyPr/>
          <a:lstStyle/>
          <a:p>
            <a:r>
              <a:rPr lang="en-US" dirty="0"/>
              <a:t>H5N1 bird flu is widespread in wild birds worldwide and is causing outbreaks in poultry and U.S. dairy cows with three recent human cases in U.S. dairy workers.</a:t>
            </a:r>
          </a:p>
          <a:p>
            <a:r>
              <a:rPr lang="en-US" dirty="0"/>
              <a:t>While the current public health risk is low, CDC is watching the situation carefully and working with states to monitor people with animal exposures.</a:t>
            </a:r>
          </a:p>
          <a:p>
            <a:r>
              <a:rPr lang="en-US" dirty="0"/>
              <a:t>CDC is using its flu surveillance systems to monitor for H5N1 activity in people.</a:t>
            </a:r>
          </a:p>
        </p:txBody>
      </p:sp>
      <p:sp>
        <p:nvSpPr>
          <p:cNvPr id="4" name="Text Placeholder 3">
            <a:extLst>
              <a:ext uri="{FF2B5EF4-FFF2-40B4-BE49-F238E27FC236}">
                <a16:creationId xmlns:a16="http://schemas.microsoft.com/office/drawing/2014/main" id="{B053B776-A0C8-5DA2-DE45-C30BE1E23C13}"/>
              </a:ext>
            </a:extLst>
          </p:cNvPr>
          <p:cNvSpPr>
            <a:spLocks noGrp="1"/>
          </p:cNvSpPr>
          <p:nvPr>
            <p:ph type="body" sz="quarter" idx="11"/>
          </p:nvPr>
        </p:nvSpPr>
        <p:spPr/>
        <p:txBody>
          <a:bodyPr/>
          <a:lstStyle/>
          <a:p>
            <a:r>
              <a:rPr lang="en-US" dirty="0"/>
              <a:t>https://www.cdc.gov/bird-flu/situation-summary/index.html</a:t>
            </a:r>
          </a:p>
        </p:txBody>
      </p:sp>
      <p:sp>
        <p:nvSpPr>
          <p:cNvPr id="5" name="Slide Number Placeholder 4">
            <a:extLst>
              <a:ext uri="{FF2B5EF4-FFF2-40B4-BE49-F238E27FC236}">
                <a16:creationId xmlns:a16="http://schemas.microsoft.com/office/drawing/2014/main" id="{14F59990-1597-A89C-EBE7-4EAD2A6EA335}"/>
              </a:ext>
            </a:extLst>
          </p:cNvPr>
          <p:cNvSpPr>
            <a:spLocks noGrp="1"/>
          </p:cNvSpPr>
          <p:nvPr>
            <p:ph type="sldNum" sz="quarter" idx="17"/>
          </p:nvPr>
        </p:nvSpPr>
        <p:spPr/>
        <p:txBody>
          <a:bodyPr/>
          <a:lstStyle/>
          <a:p>
            <a:fld id="{BE1A0740-F252-4427-A288-A0F9AF0CD4D9}" type="slidenum">
              <a:rPr lang="en-US" smtClean="0"/>
              <a:pPr/>
              <a:t>16</a:t>
            </a:fld>
            <a:endParaRPr lang="en-US" dirty="0"/>
          </a:p>
        </p:txBody>
      </p:sp>
    </p:spTree>
    <p:extLst>
      <p:ext uri="{BB962C8B-B14F-4D97-AF65-F5344CB8AC3E}">
        <p14:creationId xmlns:p14="http://schemas.microsoft.com/office/powerpoint/2010/main" val="132087574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84A9C-64BC-2777-9C2C-E568D84A1FE0}"/>
              </a:ext>
            </a:extLst>
          </p:cNvPr>
          <p:cNvSpPr>
            <a:spLocks noGrp="1"/>
          </p:cNvSpPr>
          <p:nvPr>
            <p:ph type="title"/>
          </p:nvPr>
        </p:nvSpPr>
        <p:spPr/>
        <p:txBody>
          <a:bodyPr/>
          <a:lstStyle/>
          <a:p>
            <a:r>
              <a:rPr lang="en-US" dirty="0"/>
              <a:t>Pneumococcal Vaccines</a:t>
            </a:r>
          </a:p>
        </p:txBody>
      </p:sp>
      <p:sp>
        <p:nvSpPr>
          <p:cNvPr id="3" name="Text Placeholder 2">
            <a:extLst>
              <a:ext uri="{FF2B5EF4-FFF2-40B4-BE49-F238E27FC236}">
                <a16:creationId xmlns:a16="http://schemas.microsoft.com/office/drawing/2014/main" id="{31CA2BF4-967A-7BF8-B82E-34480968A4C7}"/>
              </a:ext>
            </a:extLst>
          </p:cNvPr>
          <p:cNvSpPr>
            <a:spLocks noGrp="1"/>
          </p:cNvSpPr>
          <p:nvPr>
            <p:ph type="body" sz="quarter" idx="10"/>
          </p:nvPr>
        </p:nvSpPr>
        <p:spPr/>
        <p:txBody>
          <a:bodyPr/>
          <a:lstStyle/>
          <a:p>
            <a:r>
              <a:rPr lang="en-US" dirty="0"/>
              <a:t>ACIP recommends PCV21 as an option for adults aged ≥19 years who currently have a recommendation to receive a dose of PCV.</a:t>
            </a:r>
          </a:p>
        </p:txBody>
      </p:sp>
      <p:sp>
        <p:nvSpPr>
          <p:cNvPr id="4" name="Text Placeholder 3">
            <a:extLst>
              <a:ext uri="{FF2B5EF4-FFF2-40B4-BE49-F238E27FC236}">
                <a16:creationId xmlns:a16="http://schemas.microsoft.com/office/drawing/2014/main" id="{F9862C11-CB5B-2C8C-0C5D-02B99433F3DF}"/>
              </a:ext>
            </a:extLst>
          </p:cNvPr>
          <p:cNvSpPr>
            <a:spLocks noGrp="1"/>
          </p:cNvSpPr>
          <p:nvPr>
            <p:ph type="body" sz="quarter" idx="11"/>
          </p:nvPr>
        </p:nvSpPr>
        <p:spPr/>
        <p:txBody>
          <a:bodyPr/>
          <a:lstStyle/>
          <a:p>
            <a:r>
              <a:rPr lang="en-US" dirty="0"/>
              <a:t>https://www.cdc.gov/vaccines/acip/recommendations.html</a:t>
            </a:r>
          </a:p>
        </p:txBody>
      </p:sp>
      <p:sp>
        <p:nvSpPr>
          <p:cNvPr id="5" name="Slide Number Placeholder 4">
            <a:extLst>
              <a:ext uri="{FF2B5EF4-FFF2-40B4-BE49-F238E27FC236}">
                <a16:creationId xmlns:a16="http://schemas.microsoft.com/office/drawing/2014/main" id="{B043535E-6B8C-DD9D-51A5-5D0E0FE82BB6}"/>
              </a:ext>
            </a:extLst>
          </p:cNvPr>
          <p:cNvSpPr>
            <a:spLocks noGrp="1"/>
          </p:cNvSpPr>
          <p:nvPr>
            <p:ph type="sldNum" sz="quarter" idx="17"/>
          </p:nvPr>
        </p:nvSpPr>
        <p:spPr/>
        <p:txBody>
          <a:bodyPr/>
          <a:lstStyle/>
          <a:p>
            <a:fld id="{BE1A0740-F252-4427-A288-A0F9AF0CD4D9}" type="slidenum">
              <a:rPr lang="en-US" smtClean="0"/>
              <a:pPr/>
              <a:t>17</a:t>
            </a:fld>
            <a:endParaRPr lang="en-US" dirty="0"/>
          </a:p>
        </p:txBody>
      </p:sp>
    </p:spTree>
    <p:extLst>
      <p:ext uri="{BB962C8B-B14F-4D97-AF65-F5344CB8AC3E}">
        <p14:creationId xmlns:p14="http://schemas.microsoft.com/office/powerpoint/2010/main" val="336470099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83387-F290-EBE1-001F-DC1BCBE54D01}"/>
              </a:ext>
            </a:extLst>
          </p:cNvPr>
          <p:cNvSpPr>
            <a:spLocks noGrp="1"/>
          </p:cNvSpPr>
          <p:nvPr>
            <p:ph type="title"/>
          </p:nvPr>
        </p:nvSpPr>
        <p:spPr/>
        <p:txBody>
          <a:bodyPr/>
          <a:lstStyle/>
          <a:p>
            <a:r>
              <a:rPr lang="en-US" dirty="0"/>
              <a:t>Chikungunya Vaccines</a:t>
            </a:r>
          </a:p>
        </p:txBody>
      </p:sp>
      <p:sp>
        <p:nvSpPr>
          <p:cNvPr id="3" name="Text Placeholder 2">
            <a:extLst>
              <a:ext uri="{FF2B5EF4-FFF2-40B4-BE49-F238E27FC236}">
                <a16:creationId xmlns:a16="http://schemas.microsoft.com/office/drawing/2014/main" id="{CDB184E3-83DC-7411-3558-7C62175771D3}"/>
              </a:ext>
            </a:extLst>
          </p:cNvPr>
          <p:cNvSpPr>
            <a:spLocks noGrp="1"/>
          </p:cNvSpPr>
          <p:nvPr>
            <p:ph type="body" sz="quarter" idx="10"/>
          </p:nvPr>
        </p:nvSpPr>
        <p:spPr>
          <a:xfrm>
            <a:off x="457200" y="1063228"/>
            <a:ext cx="8229600" cy="3604187"/>
          </a:xfrm>
        </p:spPr>
        <p:txBody>
          <a:bodyPr>
            <a:normAutofit/>
          </a:bodyPr>
          <a:lstStyle/>
          <a:p>
            <a:r>
              <a:rPr lang="en-US" dirty="0"/>
              <a:t>Recommendations for use of chikungunya vaccine among travelers:</a:t>
            </a:r>
          </a:p>
          <a:p>
            <a:pPr lvl="1"/>
            <a:r>
              <a:rPr lang="en-US" dirty="0"/>
              <a:t>ACIP recommends chikungunya vaccine for persons aged ≥18 years traveling to a country or territory where there is a chikungunya outbreak</a:t>
            </a:r>
          </a:p>
          <a:p>
            <a:pPr lvl="1"/>
            <a:r>
              <a:rPr lang="en-US" dirty="0"/>
              <a:t>In addition, chikungunya vaccine may be considered for the following persons traveling to a country or territory without an outbreak but with evidence of chikungunya virus transmission among humans within the last 5 years</a:t>
            </a:r>
          </a:p>
          <a:p>
            <a:pPr lvl="2"/>
            <a:r>
              <a:rPr lang="en-US" dirty="0"/>
              <a:t>Persons aged &gt;65 years, particularly those with underlying medical conditions, who are likely to have at least moderate exposure* to mosquitoes, OR</a:t>
            </a:r>
          </a:p>
          <a:p>
            <a:pPr lvl="2"/>
            <a:r>
              <a:rPr lang="en-US" dirty="0"/>
              <a:t>Persons staying for a cumulative period of 6 months or more</a:t>
            </a:r>
          </a:p>
          <a:p>
            <a:pPr marL="914400" lvl="2" indent="0">
              <a:buNone/>
            </a:pPr>
            <a:r>
              <a:rPr lang="en-US" sz="1400" dirty="0"/>
              <a:t>*Moderate exposure could include travelers who might have at least 2 weeks (cumulative) of exposure to mosquitoes in indoor or outdoor settings.</a:t>
            </a:r>
          </a:p>
        </p:txBody>
      </p:sp>
      <p:sp>
        <p:nvSpPr>
          <p:cNvPr id="4" name="Text Placeholder 3">
            <a:extLst>
              <a:ext uri="{FF2B5EF4-FFF2-40B4-BE49-F238E27FC236}">
                <a16:creationId xmlns:a16="http://schemas.microsoft.com/office/drawing/2014/main" id="{0E3B9FFD-CEF2-1D0B-DF5C-849B8FF3CC96}"/>
              </a:ext>
            </a:extLst>
          </p:cNvPr>
          <p:cNvSpPr>
            <a:spLocks noGrp="1"/>
          </p:cNvSpPr>
          <p:nvPr>
            <p:ph type="body" sz="quarter" idx="11"/>
          </p:nvPr>
        </p:nvSpPr>
        <p:spPr/>
        <p:txBody>
          <a:bodyPr/>
          <a:lstStyle/>
          <a:p>
            <a:r>
              <a:rPr lang="en-US" dirty="0"/>
              <a:t>https://www.cdc.gov/vaccines/acip/recommendations.html</a:t>
            </a:r>
          </a:p>
        </p:txBody>
      </p:sp>
      <p:sp>
        <p:nvSpPr>
          <p:cNvPr id="5" name="Slide Number Placeholder 4">
            <a:extLst>
              <a:ext uri="{FF2B5EF4-FFF2-40B4-BE49-F238E27FC236}">
                <a16:creationId xmlns:a16="http://schemas.microsoft.com/office/drawing/2014/main" id="{DA6BB458-1A46-02B9-219A-40E101E99DDC}"/>
              </a:ext>
            </a:extLst>
          </p:cNvPr>
          <p:cNvSpPr>
            <a:spLocks noGrp="1"/>
          </p:cNvSpPr>
          <p:nvPr>
            <p:ph type="sldNum" sz="quarter" idx="17"/>
          </p:nvPr>
        </p:nvSpPr>
        <p:spPr/>
        <p:txBody>
          <a:bodyPr/>
          <a:lstStyle/>
          <a:p>
            <a:fld id="{BE1A0740-F252-4427-A288-A0F9AF0CD4D9}" type="slidenum">
              <a:rPr lang="en-US" smtClean="0"/>
              <a:pPr/>
              <a:t>18</a:t>
            </a:fld>
            <a:endParaRPr lang="en-US" dirty="0"/>
          </a:p>
        </p:txBody>
      </p:sp>
    </p:spTree>
    <p:extLst>
      <p:ext uri="{BB962C8B-B14F-4D97-AF65-F5344CB8AC3E}">
        <p14:creationId xmlns:p14="http://schemas.microsoft.com/office/powerpoint/2010/main" val="49240908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83387-F290-EBE1-001F-DC1BCBE54D01}"/>
              </a:ext>
            </a:extLst>
          </p:cNvPr>
          <p:cNvSpPr>
            <a:spLocks noGrp="1"/>
          </p:cNvSpPr>
          <p:nvPr>
            <p:ph type="title"/>
          </p:nvPr>
        </p:nvSpPr>
        <p:spPr/>
        <p:txBody>
          <a:bodyPr/>
          <a:lstStyle/>
          <a:p>
            <a:r>
              <a:rPr lang="en-US" dirty="0"/>
              <a:t>Chikungunya Vaccines</a:t>
            </a:r>
          </a:p>
        </p:txBody>
      </p:sp>
      <p:sp>
        <p:nvSpPr>
          <p:cNvPr id="3" name="Text Placeholder 2">
            <a:extLst>
              <a:ext uri="{FF2B5EF4-FFF2-40B4-BE49-F238E27FC236}">
                <a16:creationId xmlns:a16="http://schemas.microsoft.com/office/drawing/2014/main" id="{CDB184E3-83DC-7411-3558-7C62175771D3}"/>
              </a:ext>
            </a:extLst>
          </p:cNvPr>
          <p:cNvSpPr>
            <a:spLocks noGrp="1"/>
          </p:cNvSpPr>
          <p:nvPr>
            <p:ph type="body" sz="quarter" idx="10"/>
          </p:nvPr>
        </p:nvSpPr>
        <p:spPr>
          <a:xfrm>
            <a:off x="457200" y="1063228"/>
            <a:ext cx="8229600" cy="3604187"/>
          </a:xfrm>
        </p:spPr>
        <p:txBody>
          <a:bodyPr>
            <a:normAutofit/>
          </a:bodyPr>
          <a:lstStyle/>
          <a:p>
            <a:r>
              <a:rPr lang="en-US" dirty="0"/>
              <a:t>Recommendations for use of chikungunya vaccine among laboratory workers:</a:t>
            </a:r>
          </a:p>
          <a:p>
            <a:pPr lvl="1"/>
            <a:r>
              <a:rPr lang="en-US" dirty="0"/>
              <a:t>ACIP recommends chikungunya vaccine for laboratory workers with potential for exposure to chikungunya virus</a:t>
            </a:r>
          </a:p>
        </p:txBody>
      </p:sp>
      <p:sp>
        <p:nvSpPr>
          <p:cNvPr id="4" name="Text Placeholder 3">
            <a:extLst>
              <a:ext uri="{FF2B5EF4-FFF2-40B4-BE49-F238E27FC236}">
                <a16:creationId xmlns:a16="http://schemas.microsoft.com/office/drawing/2014/main" id="{0E3B9FFD-CEF2-1D0B-DF5C-849B8FF3CC96}"/>
              </a:ext>
            </a:extLst>
          </p:cNvPr>
          <p:cNvSpPr>
            <a:spLocks noGrp="1"/>
          </p:cNvSpPr>
          <p:nvPr>
            <p:ph type="body" sz="quarter" idx="11"/>
          </p:nvPr>
        </p:nvSpPr>
        <p:spPr/>
        <p:txBody>
          <a:bodyPr/>
          <a:lstStyle/>
          <a:p>
            <a:r>
              <a:rPr lang="en-US" dirty="0"/>
              <a:t>https://www.cdc.gov/vaccines/acip/recommendations.html</a:t>
            </a:r>
          </a:p>
        </p:txBody>
      </p:sp>
      <p:sp>
        <p:nvSpPr>
          <p:cNvPr id="5" name="Slide Number Placeholder 4">
            <a:extLst>
              <a:ext uri="{FF2B5EF4-FFF2-40B4-BE49-F238E27FC236}">
                <a16:creationId xmlns:a16="http://schemas.microsoft.com/office/drawing/2014/main" id="{DA6BB458-1A46-02B9-219A-40E101E99DDC}"/>
              </a:ext>
            </a:extLst>
          </p:cNvPr>
          <p:cNvSpPr>
            <a:spLocks noGrp="1"/>
          </p:cNvSpPr>
          <p:nvPr>
            <p:ph type="sldNum" sz="quarter" idx="17"/>
          </p:nvPr>
        </p:nvSpPr>
        <p:spPr/>
        <p:txBody>
          <a:bodyPr/>
          <a:lstStyle/>
          <a:p>
            <a:fld id="{BE1A0740-F252-4427-A288-A0F9AF0CD4D9}" type="slidenum">
              <a:rPr lang="en-US" smtClean="0"/>
              <a:pPr/>
              <a:t>19</a:t>
            </a:fld>
            <a:endParaRPr lang="en-US" dirty="0"/>
          </a:p>
        </p:txBody>
      </p:sp>
    </p:spTree>
    <p:extLst>
      <p:ext uri="{BB962C8B-B14F-4D97-AF65-F5344CB8AC3E}">
        <p14:creationId xmlns:p14="http://schemas.microsoft.com/office/powerpoint/2010/main" val="399210729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2B798-2CE9-61F7-BC43-423E83F2E82C}"/>
              </a:ext>
            </a:extLst>
          </p:cNvPr>
          <p:cNvSpPr>
            <a:spLocks noGrp="1"/>
          </p:cNvSpPr>
          <p:nvPr>
            <p:ph type="title"/>
          </p:nvPr>
        </p:nvSpPr>
        <p:spPr/>
        <p:txBody>
          <a:bodyPr/>
          <a:lstStyle/>
          <a:p>
            <a:r>
              <a:rPr lang="en-US" dirty="0"/>
              <a:t>Recent CDC vaccine safety publications</a:t>
            </a:r>
          </a:p>
        </p:txBody>
      </p:sp>
      <p:sp>
        <p:nvSpPr>
          <p:cNvPr id="3" name="Text Placeholder 2">
            <a:extLst>
              <a:ext uri="{FF2B5EF4-FFF2-40B4-BE49-F238E27FC236}">
                <a16:creationId xmlns:a16="http://schemas.microsoft.com/office/drawing/2014/main" id="{EDFE7A8F-232D-D31F-E832-06E9AEED6DE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A416702-ECA8-967E-9DBF-9D694BC36CAF}"/>
              </a:ext>
            </a:extLst>
          </p:cNvPr>
          <p:cNvSpPr>
            <a:spLocks noGrp="1"/>
          </p:cNvSpPr>
          <p:nvPr>
            <p:ph type="sldNum" sz="quarter" idx="11"/>
          </p:nvPr>
        </p:nvSpPr>
        <p:spPr/>
        <p:txBody>
          <a:bodyPr/>
          <a:lstStyle/>
          <a:p>
            <a:fld id="{D8E7DCDC-E408-4B61-982D-00D1D5E6AEFC}" type="slidenum">
              <a:rPr lang="en-US" smtClean="0"/>
              <a:pPr/>
              <a:t>2</a:t>
            </a:fld>
            <a:endParaRPr lang="en-US" dirty="0"/>
          </a:p>
        </p:txBody>
      </p:sp>
    </p:spTree>
    <p:extLst>
      <p:ext uri="{BB962C8B-B14F-4D97-AF65-F5344CB8AC3E}">
        <p14:creationId xmlns:p14="http://schemas.microsoft.com/office/powerpoint/2010/main" val="4168051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19723B-A885-1579-677D-1399679DA948}"/>
              </a:ext>
            </a:extLst>
          </p:cNvPr>
          <p:cNvSpPr>
            <a:spLocks noGrp="1"/>
          </p:cNvSpPr>
          <p:nvPr>
            <p:ph type="title"/>
          </p:nvPr>
        </p:nvSpPr>
        <p:spPr/>
        <p:txBody>
          <a:bodyPr/>
          <a:lstStyle/>
          <a:p>
            <a:pPr>
              <a:lnSpc>
                <a:spcPts val="3000"/>
              </a:lnSpc>
            </a:pPr>
            <a:endParaRPr lang="en-US" dirty="0"/>
          </a:p>
        </p:txBody>
      </p:sp>
      <p:sp>
        <p:nvSpPr>
          <p:cNvPr id="2" name="Slide Number Placeholder 1">
            <a:extLst>
              <a:ext uri="{FF2B5EF4-FFF2-40B4-BE49-F238E27FC236}">
                <a16:creationId xmlns:a16="http://schemas.microsoft.com/office/drawing/2014/main" id="{6921899E-BDE9-A45C-FC14-38E049A005F4}"/>
              </a:ext>
              <a:ext uri="{C183D7F6-B498-43B3-948B-1728B52AA6E4}">
                <adec:decorative xmlns:adec="http://schemas.microsoft.com/office/drawing/2017/decorative" val="1"/>
              </a:ext>
            </a:extLst>
          </p:cNvPr>
          <p:cNvSpPr>
            <a:spLocks noGrp="1"/>
          </p:cNvSpPr>
          <p:nvPr>
            <p:ph type="sldNum" sz="quarter" idx="11"/>
          </p:nvPr>
        </p:nvSpPr>
        <p:spPr/>
        <p:txBody>
          <a:bodyPr/>
          <a:lstStyle/>
          <a:p>
            <a:fld id="{D8E7DCDC-E408-4B61-982D-00D1D5E6AEFC}" type="slidenum">
              <a:rPr lang="en-US" smtClean="0"/>
              <a:pPr/>
              <a:t>20</a:t>
            </a:fld>
            <a:endParaRPr lang="en-US" dirty="0"/>
          </a:p>
        </p:txBody>
      </p:sp>
      <p:sp>
        <p:nvSpPr>
          <p:cNvPr id="4" name="TextBox 3">
            <a:extLst>
              <a:ext uri="{FF2B5EF4-FFF2-40B4-BE49-F238E27FC236}">
                <a16:creationId xmlns:a16="http://schemas.microsoft.com/office/drawing/2014/main" id="{8B332E81-5216-5AC2-C8F6-CA539F5F4CB5}"/>
              </a:ext>
            </a:extLst>
          </p:cNvPr>
          <p:cNvSpPr txBox="1">
            <a:spLocks noGrp="1" noRot="1" noMove="1" noResize="1" noEditPoints="1" noAdjustHandles="1" noChangeArrowheads="1" noChangeShapeType="1"/>
          </p:cNvSpPr>
          <p:nvPr/>
        </p:nvSpPr>
        <p:spPr>
          <a:xfrm>
            <a:off x="428625" y="2743924"/>
            <a:ext cx="7728786" cy="1384995"/>
          </a:xfrm>
          <a:prstGeom prst="rect">
            <a:avLst/>
          </a:prstGeom>
          <a:noFill/>
        </p:spPr>
        <p:txBody>
          <a:bodyPr wrap="square" rtlCol="0">
            <a:spAutoFit/>
          </a:bodyPr>
          <a:lstStyle/>
          <a:p>
            <a:pPr>
              <a:spcBef>
                <a:spcPts val="0"/>
              </a:spcBef>
              <a:spcAft>
                <a:spcPts val="0"/>
              </a:spcAft>
            </a:pPr>
            <a:r>
              <a:rPr lang="en-US" sz="1200" dirty="0">
                <a:solidFill>
                  <a:srgbClr val="0057B7"/>
                </a:solidFill>
                <a:latin typeface="Calibri" panose="020F0502020204030204" pitchFamily="34" charset="0"/>
              </a:rPr>
              <a:t>For more information, contact CDC</a:t>
            </a:r>
            <a:br>
              <a:rPr lang="en-US" sz="1200" dirty="0">
                <a:solidFill>
                  <a:srgbClr val="0057B7"/>
                </a:solidFill>
                <a:latin typeface="Calibri" panose="020F0502020204030204" pitchFamily="34" charset="0"/>
              </a:rPr>
            </a:br>
            <a:r>
              <a:rPr lang="en-US" sz="1200" dirty="0">
                <a:solidFill>
                  <a:srgbClr val="0057B7"/>
                </a:solidFill>
                <a:latin typeface="Calibri" panose="020F0502020204030204" pitchFamily="34" charset="0"/>
              </a:rPr>
              <a:t>1-800-CDC-INFO (232-4636)</a:t>
            </a:r>
            <a:br>
              <a:rPr lang="en-US" sz="1200" dirty="0">
                <a:solidFill>
                  <a:srgbClr val="0057B7"/>
                </a:solidFill>
                <a:latin typeface="Calibri" panose="020F0502020204030204" pitchFamily="34" charset="0"/>
              </a:rPr>
            </a:br>
            <a:r>
              <a:rPr lang="en-US" sz="1200" dirty="0">
                <a:solidFill>
                  <a:srgbClr val="0057B7"/>
                </a:solidFill>
                <a:latin typeface="Calibri" panose="020F0502020204030204" pitchFamily="34" charset="0"/>
              </a:rPr>
              <a:t>TTY:  1-888-232-6348    </a:t>
            </a:r>
            <a:r>
              <a:rPr lang="en-US" sz="1200" dirty="0">
                <a:solidFill>
                  <a:srgbClr val="0057B7"/>
                </a:solidFill>
                <a:latin typeface="Calibri" panose="020F0502020204030204" pitchFamily="34" charset="0"/>
                <a:hlinkClick r:id="rId2" tooltip="cdc.gov"/>
              </a:rPr>
              <a:t>cdc.gov</a:t>
            </a:r>
            <a:endParaRPr lang="en-US" sz="1200" dirty="0">
              <a:solidFill>
                <a:srgbClr val="0057B7"/>
              </a:solidFill>
              <a:latin typeface="Calibri" panose="020F0502020204030204" pitchFamily="34" charset="0"/>
            </a:endParaRPr>
          </a:p>
          <a:p>
            <a:pPr>
              <a:spcBef>
                <a:spcPts val="0"/>
              </a:spcBef>
              <a:spcAft>
                <a:spcPts val="0"/>
              </a:spcAft>
            </a:pPr>
            <a:r>
              <a:rPr lang="en-US" sz="1200" dirty="0">
                <a:solidFill>
                  <a:srgbClr val="0057B7"/>
                </a:solidFill>
                <a:latin typeface="Calibri" panose="020F0502020204030204" pitchFamily="34" charset="0"/>
              </a:rPr>
              <a:t>Follow us on X (Twitter) @CDCgov &amp; @CDCEnvironment</a:t>
            </a:r>
          </a:p>
          <a:p>
            <a:pPr>
              <a:spcBef>
                <a:spcPts val="0"/>
              </a:spcBef>
              <a:spcAft>
                <a:spcPts val="0"/>
              </a:spcAft>
            </a:pPr>
            <a:br>
              <a:rPr lang="en-US" sz="1200" dirty="0">
                <a:solidFill>
                  <a:srgbClr val="0057B7"/>
                </a:solidFill>
                <a:latin typeface="Calibri" panose="020F0502020204030204" pitchFamily="34" charset="0"/>
              </a:rPr>
            </a:br>
            <a:r>
              <a:rPr lang="en-US" sz="1200" dirty="0">
                <a:solidFill>
                  <a:srgbClr val="000000"/>
                </a:solidFill>
                <a:latin typeface="Calibri" panose="020F0502020204030204" pitchFamily="34" charset="0"/>
              </a:rPr>
              <a:t>The findings and conclusions in this report are those of the authors and do not necessarily represent the official position of the U. S. Centers for Disease Control and Prevention.</a:t>
            </a:r>
          </a:p>
        </p:txBody>
      </p:sp>
    </p:spTree>
    <p:extLst>
      <p:ext uri="{BB962C8B-B14F-4D97-AF65-F5344CB8AC3E}">
        <p14:creationId xmlns:p14="http://schemas.microsoft.com/office/powerpoint/2010/main" val="108786502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4AB62-3BDB-AC8E-41D3-C53AEE557E74}"/>
              </a:ext>
            </a:extLst>
          </p:cNvPr>
          <p:cNvSpPr>
            <a:spLocks noGrp="1"/>
          </p:cNvSpPr>
          <p:nvPr>
            <p:ph type="title"/>
          </p:nvPr>
        </p:nvSpPr>
        <p:spPr/>
        <p:txBody>
          <a:bodyPr>
            <a:noAutofit/>
          </a:bodyPr>
          <a:lstStyle/>
          <a:p>
            <a:pPr>
              <a:lnSpc>
                <a:spcPct val="100000"/>
              </a:lnSpc>
            </a:pPr>
            <a:r>
              <a:rPr lang="en-US" sz="1800" dirty="0"/>
              <a:t>Early Safety Findings Among Persons Aged ≥60 Years Who Received a Respiratory Syncytial Virus (RSV) Vaccine — United States, May 3, 2023–April 14, 2024</a:t>
            </a:r>
          </a:p>
        </p:txBody>
      </p:sp>
      <p:sp>
        <p:nvSpPr>
          <p:cNvPr id="3" name="Text Placeholder 2">
            <a:extLst>
              <a:ext uri="{FF2B5EF4-FFF2-40B4-BE49-F238E27FC236}">
                <a16:creationId xmlns:a16="http://schemas.microsoft.com/office/drawing/2014/main" id="{F8D45923-FC97-4D37-E45D-99E9ED1FD28E}"/>
              </a:ext>
            </a:extLst>
          </p:cNvPr>
          <p:cNvSpPr>
            <a:spLocks noGrp="1"/>
          </p:cNvSpPr>
          <p:nvPr>
            <p:ph type="body" sz="quarter" idx="10"/>
          </p:nvPr>
        </p:nvSpPr>
        <p:spPr>
          <a:xfrm>
            <a:off x="457200" y="1063229"/>
            <a:ext cx="8229600" cy="3651894"/>
          </a:xfrm>
        </p:spPr>
        <p:txBody>
          <a:bodyPr>
            <a:normAutofit fontScale="77500" lnSpcReduction="20000"/>
          </a:bodyPr>
          <a:lstStyle/>
          <a:p>
            <a:pPr>
              <a:lnSpc>
                <a:spcPct val="120000"/>
              </a:lnSpc>
            </a:pPr>
            <a:r>
              <a:rPr lang="en-US" dirty="0"/>
              <a:t>In May 2023, FDA licensed GSK (</a:t>
            </a:r>
            <a:r>
              <a:rPr lang="en-US" dirty="0" err="1"/>
              <a:t>Arexvy</a:t>
            </a:r>
            <a:r>
              <a:rPr lang="en-US" dirty="0"/>
              <a:t>) and Pfizer (</a:t>
            </a:r>
            <a:r>
              <a:rPr lang="en-US" dirty="0" err="1"/>
              <a:t>Abrysvo</a:t>
            </a:r>
            <a:r>
              <a:rPr lang="en-US" dirty="0"/>
              <a:t>) vaccines for prevention of RSV in adults aged 60 years and older. </a:t>
            </a:r>
          </a:p>
          <a:p>
            <a:pPr>
              <a:lnSpc>
                <a:spcPct val="120000"/>
              </a:lnSpc>
            </a:pPr>
            <a:r>
              <a:rPr lang="en-US" dirty="0"/>
              <a:t>During August 4, 2023–March 30, 2024, at least 10.6 million adults aged 60 years and older received a recommended RSV vaccine. </a:t>
            </a:r>
          </a:p>
          <a:p>
            <a:pPr>
              <a:lnSpc>
                <a:spcPct val="120000"/>
              </a:lnSpc>
            </a:pPr>
            <a:r>
              <a:rPr lang="en-US" dirty="0"/>
              <a:t>CDC reviewed reports made to the Vaccine Adverse Event Reporting System (VAERS) and V-safe to characterize early safety findings for both RSV vaccines among this population.</a:t>
            </a:r>
          </a:p>
          <a:p>
            <a:pPr>
              <a:lnSpc>
                <a:spcPct val="120000"/>
              </a:lnSpc>
            </a:pPr>
            <a:r>
              <a:rPr lang="en-US" dirty="0"/>
              <a:t>The safety profile is consistent with clinical trials, including the observance of a higher-than-expected number of verified cases of Guillain-Barré syndrome (GBS).</a:t>
            </a:r>
          </a:p>
          <a:p>
            <a:pPr>
              <a:lnSpc>
                <a:spcPct val="120000"/>
              </a:lnSpc>
            </a:pPr>
            <a:r>
              <a:rPr lang="en-US" dirty="0"/>
              <a:t>The estimated VAERS reporting rates of GBS after RSV vaccination among this population were 5.0 and 1.5 reports per million doses of Pfizer and GSK vaccine administered, respectively.</a:t>
            </a:r>
          </a:p>
          <a:p>
            <a:pPr>
              <a:lnSpc>
                <a:spcPct val="120000"/>
              </a:lnSpc>
            </a:pPr>
            <a:r>
              <a:rPr lang="en-US" dirty="0"/>
              <a:t>The benefits of RSV vaccination, in terms of preventable hospitalizations and deaths, outweigh the potential risk for GBS.</a:t>
            </a:r>
          </a:p>
          <a:p>
            <a:endParaRPr lang="en-US" dirty="0"/>
          </a:p>
          <a:p>
            <a:endParaRPr lang="en-US" dirty="0"/>
          </a:p>
        </p:txBody>
      </p:sp>
      <p:sp>
        <p:nvSpPr>
          <p:cNvPr id="4" name="Text Placeholder 3">
            <a:extLst>
              <a:ext uri="{FF2B5EF4-FFF2-40B4-BE49-F238E27FC236}">
                <a16:creationId xmlns:a16="http://schemas.microsoft.com/office/drawing/2014/main" id="{F34931BA-4CFD-F33E-8625-4DED70D4A561}"/>
              </a:ext>
            </a:extLst>
          </p:cNvPr>
          <p:cNvSpPr>
            <a:spLocks noGrp="1"/>
          </p:cNvSpPr>
          <p:nvPr>
            <p:ph type="body" sz="quarter" idx="11"/>
          </p:nvPr>
        </p:nvSpPr>
        <p:spPr/>
        <p:txBody>
          <a:bodyPr/>
          <a:lstStyle/>
          <a:p>
            <a:r>
              <a:rPr lang="en-US" dirty="0"/>
              <a:t>https://www.cdc.gov/vaccinesafety/research/publications/index.html</a:t>
            </a:r>
          </a:p>
        </p:txBody>
      </p:sp>
      <p:sp>
        <p:nvSpPr>
          <p:cNvPr id="5" name="Slide Number Placeholder 4">
            <a:extLst>
              <a:ext uri="{FF2B5EF4-FFF2-40B4-BE49-F238E27FC236}">
                <a16:creationId xmlns:a16="http://schemas.microsoft.com/office/drawing/2014/main" id="{51BD48E7-19EE-DCA9-8C7E-A759E137A2E8}"/>
              </a:ext>
            </a:extLst>
          </p:cNvPr>
          <p:cNvSpPr>
            <a:spLocks noGrp="1"/>
          </p:cNvSpPr>
          <p:nvPr>
            <p:ph type="sldNum" sz="quarter" idx="17"/>
          </p:nvPr>
        </p:nvSpPr>
        <p:spPr/>
        <p:txBody>
          <a:bodyPr/>
          <a:lstStyle/>
          <a:p>
            <a:fld id="{BE1A0740-F252-4427-A288-A0F9AF0CD4D9}" type="slidenum">
              <a:rPr lang="en-US" smtClean="0"/>
              <a:pPr/>
              <a:t>3</a:t>
            </a:fld>
            <a:endParaRPr lang="en-US" dirty="0"/>
          </a:p>
        </p:txBody>
      </p:sp>
    </p:spTree>
    <p:extLst>
      <p:ext uri="{BB962C8B-B14F-4D97-AF65-F5344CB8AC3E}">
        <p14:creationId xmlns:p14="http://schemas.microsoft.com/office/powerpoint/2010/main" val="160524036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FA4FE-A60C-C808-AF8E-ECDD1C2F5F71}"/>
              </a:ext>
            </a:extLst>
          </p:cNvPr>
          <p:cNvSpPr>
            <a:spLocks noGrp="1"/>
          </p:cNvSpPr>
          <p:nvPr>
            <p:ph type="title"/>
          </p:nvPr>
        </p:nvSpPr>
        <p:spPr/>
        <p:txBody>
          <a:bodyPr/>
          <a:lstStyle/>
          <a:p>
            <a:r>
              <a:rPr lang="en-US" dirty="0"/>
              <a:t>Incorrect Administration of Adult RSV Vaccines to Young Children</a:t>
            </a:r>
          </a:p>
        </p:txBody>
      </p:sp>
      <p:sp>
        <p:nvSpPr>
          <p:cNvPr id="3" name="Text Placeholder 2">
            <a:extLst>
              <a:ext uri="{FF2B5EF4-FFF2-40B4-BE49-F238E27FC236}">
                <a16:creationId xmlns:a16="http://schemas.microsoft.com/office/drawing/2014/main" id="{5416C542-22DB-E7B1-1446-FF30F04F7032}"/>
              </a:ext>
            </a:extLst>
          </p:cNvPr>
          <p:cNvSpPr>
            <a:spLocks noGrp="1"/>
          </p:cNvSpPr>
          <p:nvPr>
            <p:ph type="body" sz="quarter" idx="10"/>
          </p:nvPr>
        </p:nvSpPr>
        <p:spPr/>
        <p:txBody>
          <a:bodyPr>
            <a:normAutofit fontScale="85000" lnSpcReduction="10000"/>
          </a:bodyPr>
          <a:lstStyle/>
          <a:p>
            <a:r>
              <a:rPr lang="en-US" dirty="0"/>
              <a:t>CDC used the VAERS database to identify reports of administration errors involving Pfizer (</a:t>
            </a:r>
            <a:r>
              <a:rPr lang="en-US" dirty="0" err="1"/>
              <a:t>Abrysvo</a:t>
            </a:r>
            <a:r>
              <a:rPr lang="en-US" dirty="0"/>
              <a:t>) or GSK (</a:t>
            </a:r>
            <a:r>
              <a:rPr lang="en-US" dirty="0" err="1"/>
              <a:t>Arexvy</a:t>
            </a:r>
            <a:r>
              <a:rPr lang="en-US" dirty="0"/>
              <a:t>) RSV vaccines in infants and young children. </a:t>
            </a:r>
          </a:p>
          <a:p>
            <a:r>
              <a:rPr lang="en-US" dirty="0"/>
              <a:t>Between August 2023 and March 2024, VAERS received reports after Pfizer or GSK RSV vaccines, which are not approved for use in infants and young children, being given in error to children aged 2 years or younger. </a:t>
            </a:r>
          </a:p>
          <a:p>
            <a:r>
              <a:rPr lang="en-US" dirty="0"/>
              <a:t>No adverse health events were reported in 27 reports; 7 reports described at least one adverse health event, including one serious report in an infant with congenital heart disease. </a:t>
            </a:r>
          </a:p>
          <a:p>
            <a:r>
              <a:rPr lang="en-US" dirty="0"/>
              <a:t>CDC continues to engage in outreach and education for healthcare providers and encourages reporting of vaccination errors to VAERS.</a:t>
            </a:r>
          </a:p>
        </p:txBody>
      </p:sp>
      <p:sp>
        <p:nvSpPr>
          <p:cNvPr id="4" name="Text Placeholder 3">
            <a:extLst>
              <a:ext uri="{FF2B5EF4-FFF2-40B4-BE49-F238E27FC236}">
                <a16:creationId xmlns:a16="http://schemas.microsoft.com/office/drawing/2014/main" id="{1B3D0CDF-F034-2AEC-E033-54A765331938}"/>
              </a:ext>
            </a:extLst>
          </p:cNvPr>
          <p:cNvSpPr>
            <a:spLocks noGrp="1"/>
          </p:cNvSpPr>
          <p:nvPr>
            <p:ph type="body" sz="quarter" idx="11"/>
          </p:nvPr>
        </p:nvSpPr>
        <p:spPr/>
        <p:txBody>
          <a:bodyPr/>
          <a:lstStyle/>
          <a:p>
            <a:r>
              <a:rPr lang="en-US" dirty="0"/>
              <a:t>https://www.cdc.gov/vaccinesafety/research/publications/index.html</a:t>
            </a:r>
          </a:p>
        </p:txBody>
      </p:sp>
      <p:sp>
        <p:nvSpPr>
          <p:cNvPr id="5" name="Slide Number Placeholder 4">
            <a:extLst>
              <a:ext uri="{FF2B5EF4-FFF2-40B4-BE49-F238E27FC236}">
                <a16:creationId xmlns:a16="http://schemas.microsoft.com/office/drawing/2014/main" id="{0556B2E9-AC00-A396-11A3-DFC737C648BB}"/>
              </a:ext>
            </a:extLst>
          </p:cNvPr>
          <p:cNvSpPr>
            <a:spLocks noGrp="1"/>
          </p:cNvSpPr>
          <p:nvPr>
            <p:ph type="sldNum" sz="quarter" idx="17"/>
          </p:nvPr>
        </p:nvSpPr>
        <p:spPr/>
        <p:txBody>
          <a:bodyPr/>
          <a:lstStyle/>
          <a:p>
            <a:fld id="{BE1A0740-F252-4427-A288-A0F9AF0CD4D9}" type="slidenum">
              <a:rPr lang="en-US" smtClean="0"/>
              <a:pPr/>
              <a:t>4</a:t>
            </a:fld>
            <a:endParaRPr lang="en-US" dirty="0"/>
          </a:p>
        </p:txBody>
      </p:sp>
    </p:spTree>
    <p:extLst>
      <p:ext uri="{BB962C8B-B14F-4D97-AF65-F5344CB8AC3E}">
        <p14:creationId xmlns:p14="http://schemas.microsoft.com/office/powerpoint/2010/main" val="225232558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EA12C-2070-4CA7-AD45-84710021408D}"/>
              </a:ext>
            </a:extLst>
          </p:cNvPr>
          <p:cNvSpPr>
            <a:spLocks noGrp="1"/>
          </p:cNvSpPr>
          <p:nvPr>
            <p:ph type="title"/>
          </p:nvPr>
        </p:nvSpPr>
        <p:spPr/>
        <p:txBody>
          <a:bodyPr/>
          <a:lstStyle/>
          <a:p>
            <a:r>
              <a:rPr lang="en-US" dirty="0"/>
              <a:t>Administration of the GSK Respiratory Syncytial Virus Vaccine to Pregnant Persons in Error</a:t>
            </a:r>
          </a:p>
        </p:txBody>
      </p:sp>
      <p:sp>
        <p:nvSpPr>
          <p:cNvPr id="3" name="Text Placeholder 2">
            <a:extLst>
              <a:ext uri="{FF2B5EF4-FFF2-40B4-BE49-F238E27FC236}">
                <a16:creationId xmlns:a16="http://schemas.microsoft.com/office/drawing/2014/main" id="{9351743A-D27A-2D93-C222-E23D6DA10DCB}"/>
              </a:ext>
            </a:extLst>
          </p:cNvPr>
          <p:cNvSpPr>
            <a:spLocks noGrp="1"/>
          </p:cNvSpPr>
          <p:nvPr>
            <p:ph type="body" sz="quarter" idx="10"/>
          </p:nvPr>
        </p:nvSpPr>
        <p:spPr/>
        <p:txBody>
          <a:bodyPr/>
          <a:lstStyle/>
          <a:p>
            <a:r>
              <a:rPr lang="en-US" dirty="0"/>
              <a:t>CDC and FDA vaccine safety systems found that the GSK respiratory syncytial virus (RSV) vaccine (</a:t>
            </a:r>
            <a:r>
              <a:rPr lang="en-US" dirty="0" err="1"/>
              <a:t>Arexvy</a:t>
            </a:r>
            <a:r>
              <a:rPr lang="en-US" dirty="0"/>
              <a:t>) was administered to some pregnant people in error. </a:t>
            </a:r>
          </a:p>
          <a:p>
            <a:r>
              <a:rPr lang="en-US" dirty="0"/>
              <a:t>This review highlights the importance of prescribing and administering the correct RSV vaccine (Pfizer </a:t>
            </a:r>
            <a:r>
              <a:rPr lang="en-US" dirty="0" err="1"/>
              <a:t>Abrysvo</a:t>
            </a:r>
            <a:r>
              <a:rPr lang="en-US" dirty="0"/>
              <a:t>) for pregnant people. </a:t>
            </a:r>
          </a:p>
          <a:p>
            <a:r>
              <a:rPr lang="en-US" dirty="0"/>
              <a:t>CDC is working to educate health care professionals vaccinating pregnant patients that the Pfizer RSV vaccine is the only RSV vaccine recommended for pregnant people and should be administered at 32 through 36 weeks gestation.</a:t>
            </a:r>
          </a:p>
        </p:txBody>
      </p:sp>
      <p:sp>
        <p:nvSpPr>
          <p:cNvPr id="4" name="Text Placeholder 3">
            <a:extLst>
              <a:ext uri="{FF2B5EF4-FFF2-40B4-BE49-F238E27FC236}">
                <a16:creationId xmlns:a16="http://schemas.microsoft.com/office/drawing/2014/main" id="{69B75027-8DA3-8E2F-BC25-2E20A40C699C}"/>
              </a:ext>
            </a:extLst>
          </p:cNvPr>
          <p:cNvSpPr>
            <a:spLocks noGrp="1"/>
          </p:cNvSpPr>
          <p:nvPr>
            <p:ph type="body" sz="quarter" idx="11"/>
          </p:nvPr>
        </p:nvSpPr>
        <p:spPr/>
        <p:txBody>
          <a:bodyPr/>
          <a:lstStyle/>
          <a:p>
            <a:r>
              <a:rPr lang="en-US" dirty="0"/>
              <a:t>https://www.cdc.gov/vaccinesafety/research/publications/index.html</a:t>
            </a:r>
          </a:p>
        </p:txBody>
      </p:sp>
      <p:sp>
        <p:nvSpPr>
          <p:cNvPr id="5" name="Slide Number Placeholder 4">
            <a:extLst>
              <a:ext uri="{FF2B5EF4-FFF2-40B4-BE49-F238E27FC236}">
                <a16:creationId xmlns:a16="http://schemas.microsoft.com/office/drawing/2014/main" id="{24B7F6AB-37D8-B3B9-057A-5D99466ACFBA}"/>
              </a:ext>
            </a:extLst>
          </p:cNvPr>
          <p:cNvSpPr>
            <a:spLocks noGrp="1"/>
          </p:cNvSpPr>
          <p:nvPr>
            <p:ph type="sldNum" sz="quarter" idx="17"/>
          </p:nvPr>
        </p:nvSpPr>
        <p:spPr/>
        <p:txBody>
          <a:bodyPr/>
          <a:lstStyle/>
          <a:p>
            <a:fld id="{BE1A0740-F252-4427-A288-A0F9AF0CD4D9}" type="slidenum">
              <a:rPr lang="en-US" smtClean="0"/>
              <a:pPr/>
              <a:t>5</a:t>
            </a:fld>
            <a:endParaRPr lang="en-US" dirty="0"/>
          </a:p>
        </p:txBody>
      </p:sp>
    </p:spTree>
    <p:extLst>
      <p:ext uri="{BB962C8B-B14F-4D97-AF65-F5344CB8AC3E}">
        <p14:creationId xmlns:p14="http://schemas.microsoft.com/office/powerpoint/2010/main" val="193523534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D0B43-7F33-FBD3-D1AE-2E0D61627A16}"/>
              </a:ext>
            </a:extLst>
          </p:cNvPr>
          <p:cNvSpPr>
            <a:spLocks noGrp="1"/>
          </p:cNvSpPr>
          <p:nvPr>
            <p:ph type="title"/>
          </p:nvPr>
        </p:nvSpPr>
        <p:spPr/>
        <p:txBody>
          <a:bodyPr>
            <a:normAutofit fontScale="90000"/>
          </a:bodyPr>
          <a:lstStyle/>
          <a:p>
            <a:r>
              <a:rPr lang="en-US" dirty="0"/>
              <a:t>JYNNEOS vaccine safety surveillance during the 2022 </a:t>
            </a:r>
            <a:r>
              <a:rPr lang="en-US" dirty="0" err="1"/>
              <a:t>mpox</a:t>
            </a:r>
            <a:r>
              <a:rPr lang="en-US" dirty="0"/>
              <a:t> outbreak using the Vaccine Adverse Event Reporting System (VAERS) and V-safe, United States, 2022-2023</a:t>
            </a:r>
          </a:p>
        </p:txBody>
      </p:sp>
      <p:sp>
        <p:nvSpPr>
          <p:cNvPr id="3" name="Text Placeholder 2">
            <a:extLst>
              <a:ext uri="{FF2B5EF4-FFF2-40B4-BE49-F238E27FC236}">
                <a16:creationId xmlns:a16="http://schemas.microsoft.com/office/drawing/2014/main" id="{B42E759F-53E4-D0A6-BEC4-6314BECD57E6}"/>
              </a:ext>
            </a:extLst>
          </p:cNvPr>
          <p:cNvSpPr>
            <a:spLocks noGrp="1"/>
          </p:cNvSpPr>
          <p:nvPr>
            <p:ph type="body" sz="quarter" idx="10"/>
          </p:nvPr>
        </p:nvSpPr>
        <p:spPr/>
        <p:txBody>
          <a:bodyPr>
            <a:normAutofit fontScale="77500" lnSpcReduction="20000"/>
          </a:bodyPr>
          <a:lstStyle/>
          <a:p>
            <a:pPr>
              <a:lnSpc>
                <a:spcPct val="120000"/>
              </a:lnSpc>
            </a:pPr>
            <a:r>
              <a:rPr lang="en-US" dirty="0"/>
              <a:t>This publication describes post-licensure vaccine safety monitoring of the JYNNEOS vaccine in the United States during the 2022-2023 </a:t>
            </a:r>
            <a:r>
              <a:rPr lang="en-US" dirty="0" err="1"/>
              <a:t>mpox</a:t>
            </a:r>
            <a:r>
              <a:rPr lang="en-US" dirty="0"/>
              <a:t> outbreak using two complementary surveillance systems, Vaccine Adverse Event Reporting System (VAERS), co-managed by CDC and FDA, and V-safe. </a:t>
            </a:r>
          </a:p>
          <a:p>
            <a:pPr>
              <a:lnSpc>
                <a:spcPct val="120000"/>
              </a:lnSpc>
            </a:pPr>
            <a:r>
              <a:rPr lang="en-US" dirty="0"/>
              <a:t>There were 1,207,056 JYNNEOS doses administered in the United States and VAERS received 1,927 reports after JYNNEOS administration during May 22, 2022, through March 31, 2023. The overall VAERS reporting rate was 1,596 reports per million doses administered. </a:t>
            </a:r>
          </a:p>
          <a:p>
            <a:pPr>
              <a:lnSpc>
                <a:spcPct val="120000"/>
              </a:lnSpc>
            </a:pPr>
            <a:r>
              <a:rPr lang="en-US" dirty="0"/>
              <a:t>V-safe had 213 participants register and complete at least one health survey during November 16, 2022, through March 21, 2023. </a:t>
            </a:r>
          </a:p>
          <a:p>
            <a:pPr>
              <a:lnSpc>
                <a:spcPct val="120000"/>
              </a:lnSpc>
            </a:pPr>
            <a:r>
              <a:rPr lang="en-US" dirty="0"/>
              <a:t>The vaccine safety findings from VAERS and V-safe did not identify any unexpected safety concerns. Additionally, serious adverse events after vaccination were rare.</a:t>
            </a:r>
          </a:p>
        </p:txBody>
      </p:sp>
      <p:sp>
        <p:nvSpPr>
          <p:cNvPr id="4" name="Text Placeholder 3">
            <a:extLst>
              <a:ext uri="{FF2B5EF4-FFF2-40B4-BE49-F238E27FC236}">
                <a16:creationId xmlns:a16="http://schemas.microsoft.com/office/drawing/2014/main" id="{7FCD6D98-FECF-D66C-C0B5-540211E15CC9}"/>
              </a:ext>
            </a:extLst>
          </p:cNvPr>
          <p:cNvSpPr>
            <a:spLocks noGrp="1"/>
          </p:cNvSpPr>
          <p:nvPr>
            <p:ph type="body" sz="quarter" idx="11"/>
          </p:nvPr>
        </p:nvSpPr>
        <p:spPr/>
        <p:txBody>
          <a:bodyPr/>
          <a:lstStyle/>
          <a:p>
            <a:r>
              <a:rPr lang="en-US" dirty="0"/>
              <a:t>https://www.cdc.gov/vaccinesafety/research/publications/index.html</a:t>
            </a:r>
          </a:p>
        </p:txBody>
      </p:sp>
      <p:sp>
        <p:nvSpPr>
          <p:cNvPr id="5" name="Slide Number Placeholder 4">
            <a:extLst>
              <a:ext uri="{FF2B5EF4-FFF2-40B4-BE49-F238E27FC236}">
                <a16:creationId xmlns:a16="http://schemas.microsoft.com/office/drawing/2014/main" id="{27B7ABD3-483D-42E2-93AA-E540DADA3C64}"/>
              </a:ext>
            </a:extLst>
          </p:cNvPr>
          <p:cNvSpPr>
            <a:spLocks noGrp="1"/>
          </p:cNvSpPr>
          <p:nvPr>
            <p:ph type="sldNum" sz="quarter" idx="17"/>
          </p:nvPr>
        </p:nvSpPr>
        <p:spPr/>
        <p:txBody>
          <a:bodyPr/>
          <a:lstStyle/>
          <a:p>
            <a:fld id="{BE1A0740-F252-4427-A288-A0F9AF0CD4D9}" type="slidenum">
              <a:rPr lang="en-US" smtClean="0"/>
              <a:pPr/>
              <a:t>6</a:t>
            </a:fld>
            <a:endParaRPr lang="en-US" dirty="0"/>
          </a:p>
        </p:txBody>
      </p:sp>
    </p:spTree>
    <p:extLst>
      <p:ext uri="{BB962C8B-B14F-4D97-AF65-F5344CB8AC3E}">
        <p14:creationId xmlns:p14="http://schemas.microsoft.com/office/powerpoint/2010/main" val="42931707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5CAF5-1564-A181-DA7C-65304A47D39A}"/>
              </a:ext>
            </a:extLst>
          </p:cNvPr>
          <p:cNvSpPr>
            <a:spLocks noGrp="1"/>
          </p:cNvSpPr>
          <p:nvPr>
            <p:ph type="title"/>
          </p:nvPr>
        </p:nvSpPr>
        <p:spPr/>
        <p:txBody>
          <a:bodyPr/>
          <a:lstStyle/>
          <a:p>
            <a:r>
              <a:rPr lang="en-US" dirty="0"/>
              <a:t>Reporting of Race and Ethnicity in the Vaccine Safety Datalink, 2011-2022</a:t>
            </a:r>
          </a:p>
        </p:txBody>
      </p:sp>
      <p:sp>
        <p:nvSpPr>
          <p:cNvPr id="3" name="Text Placeholder 2">
            <a:extLst>
              <a:ext uri="{FF2B5EF4-FFF2-40B4-BE49-F238E27FC236}">
                <a16:creationId xmlns:a16="http://schemas.microsoft.com/office/drawing/2014/main" id="{58CB9297-D2F6-A580-0260-7B4DC782CAB0}"/>
              </a:ext>
            </a:extLst>
          </p:cNvPr>
          <p:cNvSpPr>
            <a:spLocks noGrp="1"/>
          </p:cNvSpPr>
          <p:nvPr>
            <p:ph type="body" sz="quarter" idx="10"/>
          </p:nvPr>
        </p:nvSpPr>
        <p:spPr/>
        <p:txBody>
          <a:bodyPr/>
          <a:lstStyle/>
          <a:p>
            <a:r>
              <a:rPr lang="en-US" dirty="0"/>
              <a:t>This paper focused on how race and ethnicity were reported in Vaccine Safety Datalink studies published between 2011 to 2022. </a:t>
            </a:r>
          </a:p>
          <a:p>
            <a:r>
              <a:rPr lang="en-US" dirty="0"/>
              <a:t>Results showed that reporting of race and ethnicity in published VSD studies was heterogenous and inconsistent but did increase over time. </a:t>
            </a:r>
          </a:p>
          <a:p>
            <a:r>
              <a:rPr lang="en-US" dirty="0"/>
              <a:t>Compared to U.S. census data and the overall VSD population data, black individuals were under-represented while </a:t>
            </a:r>
            <a:r>
              <a:rPr lang="en-US" dirty="0" err="1"/>
              <a:t>hispanic</a:t>
            </a:r>
            <a:r>
              <a:rPr lang="en-US" dirty="0"/>
              <a:t> individuals were over-represented in VSD </a:t>
            </a:r>
            <a:r>
              <a:rPr lang="en-US"/>
              <a:t>studies.</a:t>
            </a:r>
            <a:endParaRPr lang="en-US" dirty="0"/>
          </a:p>
        </p:txBody>
      </p:sp>
      <p:sp>
        <p:nvSpPr>
          <p:cNvPr id="4" name="Text Placeholder 3">
            <a:extLst>
              <a:ext uri="{FF2B5EF4-FFF2-40B4-BE49-F238E27FC236}">
                <a16:creationId xmlns:a16="http://schemas.microsoft.com/office/drawing/2014/main" id="{0177BDFD-AA5D-BB83-CFF4-4CE0748C249E}"/>
              </a:ext>
            </a:extLst>
          </p:cNvPr>
          <p:cNvSpPr>
            <a:spLocks noGrp="1"/>
          </p:cNvSpPr>
          <p:nvPr>
            <p:ph type="body" sz="quarter" idx="11"/>
          </p:nvPr>
        </p:nvSpPr>
        <p:spPr/>
        <p:txBody>
          <a:bodyPr/>
          <a:lstStyle/>
          <a:p>
            <a:r>
              <a:rPr lang="en-US" dirty="0"/>
              <a:t>https://www.cdc.gov/vaccinesafety/research/publications/index.html</a:t>
            </a:r>
          </a:p>
        </p:txBody>
      </p:sp>
      <p:sp>
        <p:nvSpPr>
          <p:cNvPr id="5" name="Slide Number Placeholder 4">
            <a:extLst>
              <a:ext uri="{FF2B5EF4-FFF2-40B4-BE49-F238E27FC236}">
                <a16:creationId xmlns:a16="http://schemas.microsoft.com/office/drawing/2014/main" id="{DC097015-0436-5AA1-AC88-AFDE95A5D4D1}"/>
              </a:ext>
            </a:extLst>
          </p:cNvPr>
          <p:cNvSpPr>
            <a:spLocks noGrp="1"/>
          </p:cNvSpPr>
          <p:nvPr>
            <p:ph type="sldNum" sz="quarter" idx="17"/>
          </p:nvPr>
        </p:nvSpPr>
        <p:spPr/>
        <p:txBody>
          <a:bodyPr/>
          <a:lstStyle/>
          <a:p>
            <a:fld id="{BE1A0740-F252-4427-A288-A0F9AF0CD4D9}" type="slidenum">
              <a:rPr lang="en-US" smtClean="0"/>
              <a:pPr/>
              <a:t>7</a:t>
            </a:fld>
            <a:endParaRPr lang="en-US" dirty="0"/>
          </a:p>
        </p:txBody>
      </p:sp>
    </p:spTree>
    <p:extLst>
      <p:ext uri="{BB962C8B-B14F-4D97-AF65-F5344CB8AC3E}">
        <p14:creationId xmlns:p14="http://schemas.microsoft.com/office/powerpoint/2010/main" val="319282688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90F67-40D8-074D-89AA-FED3E90A1619}"/>
              </a:ext>
            </a:extLst>
          </p:cNvPr>
          <p:cNvSpPr>
            <a:spLocks noGrp="1"/>
          </p:cNvSpPr>
          <p:nvPr>
            <p:ph type="title"/>
          </p:nvPr>
        </p:nvSpPr>
        <p:spPr/>
        <p:txBody>
          <a:bodyPr/>
          <a:lstStyle/>
          <a:p>
            <a:r>
              <a:rPr lang="en-US" dirty="0"/>
              <a:t>Influenza vaccination accuracy among adults: Self-report compared with electronic health record data</a:t>
            </a:r>
          </a:p>
        </p:txBody>
      </p:sp>
      <p:sp>
        <p:nvSpPr>
          <p:cNvPr id="3" name="Text Placeholder 2">
            <a:extLst>
              <a:ext uri="{FF2B5EF4-FFF2-40B4-BE49-F238E27FC236}">
                <a16:creationId xmlns:a16="http://schemas.microsoft.com/office/drawing/2014/main" id="{4CB6B504-ACCA-0EF1-362C-C632BBEF6E51}"/>
              </a:ext>
            </a:extLst>
          </p:cNvPr>
          <p:cNvSpPr>
            <a:spLocks noGrp="1"/>
          </p:cNvSpPr>
          <p:nvPr>
            <p:ph type="body" sz="quarter" idx="10"/>
          </p:nvPr>
        </p:nvSpPr>
        <p:spPr>
          <a:xfrm>
            <a:off x="457200" y="1376679"/>
            <a:ext cx="8229600" cy="3423920"/>
          </a:xfrm>
        </p:spPr>
        <p:txBody>
          <a:bodyPr>
            <a:normAutofit fontScale="77500" lnSpcReduction="20000"/>
          </a:bodyPr>
          <a:lstStyle/>
          <a:p>
            <a:pPr>
              <a:lnSpc>
                <a:spcPct val="120000"/>
              </a:lnSpc>
            </a:pPr>
            <a:r>
              <a:rPr lang="en-US" dirty="0"/>
              <a:t>This study evaluated the accuracy of electronic health record (EHR)-based flu vaccination data among adults in eight integrated healthcare organizations across the United States. </a:t>
            </a:r>
          </a:p>
          <a:p>
            <a:pPr>
              <a:lnSpc>
                <a:spcPct val="120000"/>
              </a:lnSpc>
            </a:pPr>
            <a:r>
              <a:rPr lang="en-US" dirty="0"/>
              <a:t>Surveys were conducted among a random sample of adults who were enrolled members of Vaccine Safety Datalink sites and identified as vaccinated or not vaccinated based on EHR data during the 2018–2019 and 2019–2020 flu seasons. </a:t>
            </a:r>
          </a:p>
          <a:p>
            <a:pPr>
              <a:lnSpc>
                <a:spcPct val="120000"/>
              </a:lnSpc>
            </a:pPr>
            <a:r>
              <a:rPr lang="en-US" dirty="0"/>
              <a:t>Participants were asked to self-report their flu vaccination status, which was considered the benchmark for comparison. </a:t>
            </a:r>
          </a:p>
          <a:p>
            <a:pPr>
              <a:lnSpc>
                <a:spcPct val="120000"/>
              </a:lnSpc>
            </a:pPr>
            <a:r>
              <a:rPr lang="en-US" dirty="0"/>
              <a:t>The results showed that EHR-based vaccination data was 75% accurate in showing adults who received a flu shot, and 98.4% accurate in showing adults who did not receive a flu shot. </a:t>
            </a:r>
          </a:p>
          <a:p>
            <a:pPr>
              <a:lnSpc>
                <a:spcPct val="120000"/>
              </a:lnSpc>
            </a:pPr>
            <a:r>
              <a:rPr lang="en-US" dirty="0"/>
              <a:t>These findings suggests that EHRs can be useful for tracking flu vaccination rates, with some limitations.</a:t>
            </a:r>
          </a:p>
        </p:txBody>
      </p:sp>
      <p:sp>
        <p:nvSpPr>
          <p:cNvPr id="4" name="Text Placeholder 3">
            <a:extLst>
              <a:ext uri="{FF2B5EF4-FFF2-40B4-BE49-F238E27FC236}">
                <a16:creationId xmlns:a16="http://schemas.microsoft.com/office/drawing/2014/main" id="{218CEFA8-F578-727D-743F-73EE1F7E62A6}"/>
              </a:ext>
            </a:extLst>
          </p:cNvPr>
          <p:cNvSpPr>
            <a:spLocks noGrp="1"/>
          </p:cNvSpPr>
          <p:nvPr>
            <p:ph type="body" sz="quarter" idx="11"/>
          </p:nvPr>
        </p:nvSpPr>
        <p:spPr/>
        <p:txBody>
          <a:bodyPr/>
          <a:lstStyle/>
          <a:p>
            <a:r>
              <a:rPr lang="en-US" dirty="0"/>
              <a:t>https://www.cdc.gov/vaccinesafety/research/publications/index.html</a:t>
            </a:r>
          </a:p>
        </p:txBody>
      </p:sp>
      <p:sp>
        <p:nvSpPr>
          <p:cNvPr id="5" name="Slide Number Placeholder 4">
            <a:extLst>
              <a:ext uri="{FF2B5EF4-FFF2-40B4-BE49-F238E27FC236}">
                <a16:creationId xmlns:a16="http://schemas.microsoft.com/office/drawing/2014/main" id="{730EBAD7-A9F0-A399-2328-0DAC25F790DC}"/>
              </a:ext>
            </a:extLst>
          </p:cNvPr>
          <p:cNvSpPr>
            <a:spLocks noGrp="1"/>
          </p:cNvSpPr>
          <p:nvPr>
            <p:ph type="sldNum" sz="quarter" idx="17"/>
          </p:nvPr>
        </p:nvSpPr>
        <p:spPr/>
        <p:txBody>
          <a:bodyPr/>
          <a:lstStyle/>
          <a:p>
            <a:fld id="{BE1A0740-F252-4427-A288-A0F9AF0CD4D9}" type="slidenum">
              <a:rPr lang="en-US" smtClean="0"/>
              <a:pPr/>
              <a:t>8</a:t>
            </a:fld>
            <a:endParaRPr lang="en-US" dirty="0"/>
          </a:p>
        </p:txBody>
      </p:sp>
    </p:spTree>
    <p:extLst>
      <p:ext uri="{BB962C8B-B14F-4D97-AF65-F5344CB8AC3E}">
        <p14:creationId xmlns:p14="http://schemas.microsoft.com/office/powerpoint/2010/main" val="260299357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141CC-9AAC-BD1B-B698-1C0FFF97C74C}"/>
              </a:ext>
            </a:extLst>
          </p:cNvPr>
          <p:cNvSpPr>
            <a:spLocks noGrp="1"/>
          </p:cNvSpPr>
          <p:nvPr>
            <p:ph type="title"/>
          </p:nvPr>
        </p:nvSpPr>
        <p:spPr/>
        <p:txBody>
          <a:bodyPr/>
          <a:lstStyle/>
          <a:p>
            <a:r>
              <a:rPr lang="en-US" dirty="0"/>
              <a:t>CDC COVID-19 vaccine safety publications</a:t>
            </a:r>
          </a:p>
        </p:txBody>
      </p:sp>
      <p:sp>
        <p:nvSpPr>
          <p:cNvPr id="3" name="Text Placeholder 2">
            <a:extLst>
              <a:ext uri="{FF2B5EF4-FFF2-40B4-BE49-F238E27FC236}">
                <a16:creationId xmlns:a16="http://schemas.microsoft.com/office/drawing/2014/main" id="{66BB7584-B52A-18EA-9738-132DC5C22418}"/>
              </a:ext>
            </a:extLst>
          </p:cNvPr>
          <p:cNvSpPr>
            <a:spLocks noGrp="1"/>
          </p:cNvSpPr>
          <p:nvPr>
            <p:ph type="body" sz="quarter" idx="10"/>
          </p:nvPr>
        </p:nvSpPr>
        <p:spPr/>
        <p:txBody>
          <a:bodyPr>
            <a:normAutofit fontScale="77500" lnSpcReduction="20000"/>
          </a:bodyPr>
          <a:lstStyle/>
          <a:p>
            <a:r>
              <a:rPr lang="en-US" dirty="0"/>
              <a:t>Overview of U.S. COVID-19 vaccine safety surveillance systems</a:t>
            </a:r>
          </a:p>
          <a:p>
            <a:r>
              <a:rPr lang="en-US" dirty="0"/>
              <a:t>COVID-19 Vaccine Safety Technical (</a:t>
            </a:r>
            <a:r>
              <a:rPr lang="en-US" dirty="0" err="1"/>
              <a:t>VaST</a:t>
            </a:r>
            <a:r>
              <a:rPr lang="en-US" dirty="0"/>
              <a:t>) Work Group: Enhancing vaccine safety monitoring during the pandemic</a:t>
            </a:r>
          </a:p>
          <a:p>
            <a:r>
              <a:rPr lang="en-US" dirty="0"/>
              <a:t>Impact of the COVID-19 Pandemic on Health Care Utilization in the Vaccine Safety Datalink: Retrospective Cohort Study</a:t>
            </a:r>
          </a:p>
          <a:p>
            <a:r>
              <a:rPr lang="en-US" dirty="0"/>
              <a:t>Mortality risk after COVID-19 vaccination: A self-controlled case series study</a:t>
            </a:r>
          </a:p>
          <a:p>
            <a:r>
              <a:rPr lang="en-US" dirty="0"/>
              <a:t>Safety monitoring of bivalent mRNA COVID-19 vaccine among pregnant persons in the vaccine adverse event reporting system – United States September 1, 2022 – March 31, 2023</a:t>
            </a:r>
          </a:p>
          <a:p>
            <a:r>
              <a:rPr lang="en-US" dirty="0"/>
              <a:t>Obstetric Complications and Birth Outcomes After Antenatal Coronavirus Disease 2019 (COVID-19) Vaccination</a:t>
            </a:r>
          </a:p>
        </p:txBody>
      </p:sp>
      <p:sp>
        <p:nvSpPr>
          <p:cNvPr id="4" name="Text Placeholder 3">
            <a:extLst>
              <a:ext uri="{FF2B5EF4-FFF2-40B4-BE49-F238E27FC236}">
                <a16:creationId xmlns:a16="http://schemas.microsoft.com/office/drawing/2014/main" id="{459D9792-E574-EC0B-64DC-DB861F8E08E5}"/>
              </a:ext>
            </a:extLst>
          </p:cNvPr>
          <p:cNvSpPr>
            <a:spLocks noGrp="1"/>
          </p:cNvSpPr>
          <p:nvPr>
            <p:ph type="body" sz="quarter" idx="11"/>
          </p:nvPr>
        </p:nvSpPr>
        <p:spPr/>
        <p:txBody>
          <a:bodyPr/>
          <a:lstStyle/>
          <a:p>
            <a:r>
              <a:rPr lang="fr-FR" dirty="0"/>
              <a:t>Citations </a:t>
            </a:r>
            <a:r>
              <a:rPr lang="fr-FR" dirty="0" err="1"/>
              <a:t>available</a:t>
            </a:r>
            <a:r>
              <a:rPr lang="fr-FR" dirty="0"/>
              <a:t> at:  https://www.cdc.gov/vaccinesafety/research/publications/index.html</a:t>
            </a:r>
            <a:endParaRPr lang="en-US" dirty="0"/>
          </a:p>
        </p:txBody>
      </p:sp>
      <p:sp>
        <p:nvSpPr>
          <p:cNvPr id="5" name="Slide Number Placeholder 4">
            <a:extLst>
              <a:ext uri="{FF2B5EF4-FFF2-40B4-BE49-F238E27FC236}">
                <a16:creationId xmlns:a16="http://schemas.microsoft.com/office/drawing/2014/main" id="{B680593A-B38F-7515-A225-9A3DE6BCA494}"/>
              </a:ext>
            </a:extLst>
          </p:cNvPr>
          <p:cNvSpPr>
            <a:spLocks noGrp="1"/>
          </p:cNvSpPr>
          <p:nvPr>
            <p:ph type="sldNum" sz="quarter" idx="17"/>
          </p:nvPr>
        </p:nvSpPr>
        <p:spPr/>
        <p:txBody>
          <a:bodyPr/>
          <a:lstStyle/>
          <a:p>
            <a:fld id="{BE1A0740-F252-4427-A288-A0F9AF0CD4D9}" type="slidenum">
              <a:rPr lang="en-US" smtClean="0"/>
              <a:pPr/>
              <a:t>9</a:t>
            </a:fld>
            <a:endParaRPr lang="en-US" dirty="0"/>
          </a:p>
        </p:txBody>
      </p:sp>
    </p:spTree>
    <p:extLst>
      <p:ext uri="{BB962C8B-B14F-4D97-AF65-F5344CB8AC3E}">
        <p14:creationId xmlns:p14="http://schemas.microsoft.com/office/powerpoint/2010/main" val="755765325"/>
      </p:ext>
    </p:extLst>
  </p:cSld>
  <p:clrMapOvr>
    <a:masterClrMapping/>
  </p:clrMapOvr>
  <p:transition>
    <p:fade/>
  </p:transition>
</p:sld>
</file>

<file path=ppt/theme/theme1.xml><?xml version="1.0" encoding="utf-8"?>
<a:theme xmlns:a="http://schemas.openxmlformats.org/drawingml/2006/main" name="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1420</TotalTime>
  <Words>1886</Words>
  <Application>Microsoft Office PowerPoint</Application>
  <PresentationFormat>On-screen Show (16:9)</PresentationFormat>
  <Paragraphs>117</Paragraphs>
  <Slides>20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Myriad Web Pro</vt:lpstr>
      <vt:lpstr>Arial</vt:lpstr>
      <vt:lpstr>Calibri</vt:lpstr>
      <vt:lpstr>NCEH_ATSDR_combined</vt:lpstr>
      <vt:lpstr>Centers for Disease Control and Prevention (CDC)  Immunization Safety Office (ISO) Update</vt:lpstr>
      <vt:lpstr>Recent CDC vaccine safety publications</vt:lpstr>
      <vt:lpstr>Early Safety Findings Among Persons Aged ≥60 Years Who Received a Respiratory Syncytial Virus (RSV) Vaccine — United States, May 3, 2023–April 14, 2024</vt:lpstr>
      <vt:lpstr>Incorrect Administration of Adult RSV Vaccines to Young Children</vt:lpstr>
      <vt:lpstr>Administration of the GSK Respiratory Syncytial Virus Vaccine to Pregnant Persons in Error</vt:lpstr>
      <vt:lpstr>JYNNEOS vaccine safety surveillance during the 2022 mpox outbreak using the Vaccine Adverse Event Reporting System (VAERS) and V-safe, United States, 2022-2023</vt:lpstr>
      <vt:lpstr>Reporting of Race and Ethnicity in the Vaccine Safety Datalink, 2011-2022</vt:lpstr>
      <vt:lpstr>Influenza vaccination accuracy among adults: Self-report compared with electronic health record data</vt:lpstr>
      <vt:lpstr>CDC COVID-19 vaccine safety publications</vt:lpstr>
      <vt:lpstr>Advisory Committee on Immunization Practices (ACIP) meeting highlights</vt:lpstr>
      <vt:lpstr>Respiratory Syncytial Virus (RSV) Vaccines – Adults</vt:lpstr>
      <vt:lpstr>DTaP-IPV-Hib-HepB (Vaxelis®) Vaccine</vt:lpstr>
      <vt:lpstr>COVID-19 Vaccines</vt:lpstr>
      <vt:lpstr>Influenza Vaccines</vt:lpstr>
      <vt:lpstr>Influenza Vaccines</vt:lpstr>
      <vt:lpstr>H5N1 Bird Flu: Current Situation</vt:lpstr>
      <vt:lpstr>Pneumococcal Vaccines</vt:lpstr>
      <vt:lpstr>Chikungunya Vaccines</vt:lpstr>
      <vt:lpstr>Chikungunya Vaccines</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Duffy, Jonathan M. (CDC/NCEZID/DHQP/ISO)</cp:lastModifiedBy>
  <cp:revision>21</cp:revision>
  <dcterms:created xsi:type="dcterms:W3CDTF">2011-03-17T17:43:16Z</dcterms:created>
  <dcterms:modified xsi:type="dcterms:W3CDTF">2024-07-01T15:03:13Z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2023-02-25T12:46:49Z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fda2833a-aa66-4d42-977b-271eaf5b3a27</vt:lpwstr>
  </property>
  <property fmtid="{D5CDD505-2E9C-101B-9397-08002B2CF9AE}" pid="9" name="MSIP_Label_7b94a7b8-f06c-4dfe-bdcc-9b548fd58c31_ContentBits">
    <vt:lpwstr>0</vt:lpwstr>
  </property>
</Properties>
</file>